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37"/>
  </p:notesMasterIdLst>
  <p:handoutMasterIdLst>
    <p:handoutMasterId r:id="rId138"/>
  </p:handoutMasterIdLst>
  <p:sldIdLst>
    <p:sldId id="256" r:id="rId2"/>
    <p:sldId id="358" r:id="rId3"/>
    <p:sldId id="345" r:id="rId4"/>
    <p:sldId id="344" r:id="rId5"/>
    <p:sldId id="266" r:id="rId6"/>
    <p:sldId id="296" r:id="rId7"/>
    <p:sldId id="359" r:id="rId8"/>
    <p:sldId id="324" r:id="rId9"/>
    <p:sldId id="339" r:id="rId10"/>
    <p:sldId id="342" r:id="rId11"/>
    <p:sldId id="360" r:id="rId12"/>
    <p:sldId id="361" r:id="rId13"/>
    <p:sldId id="362" r:id="rId14"/>
    <p:sldId id="268" r:id="rId15"/>
    <p:sldId id="346" r:id="rId16"/>
    <p:sldId id="323" r:id="rId17"/>
    <p:sldId id="258" r:id="rId18"/>
    <p:sldId id="297" r:id="rId19"/>
    <p:sldId id="257" r:id="rId20"/>
    <p:sldId id="371" r:id="rId21"/>
    <p:sldId id="370" r:id="rId22"/>
    <p:sldId id="349" r:id="rId23"/>
    <p:sldId id="373" r:id="rId24"/>
    <p:sldId id="372" r:id="rId25"/>
    <p:sldId id="298" r:id="rId26"/>
    <p:sldId id="374" r:id="rId27"/>
    <p:sldId id="347" r:id="rId28"/>
    <p:sldId id="375" r:id="rId29"/>
    <p:sldId id="376" r:id="rId30"/>
    <p:sldId id="377" r:id="rId31"/>
    <p:sldId id="271" r:id="rId32"/>
    <p:sldId id="259" r:id="rId33"/>
    <p:sldId id="378" r:id="rId34"/>
    <p:sldId id="260" r:id="rId35"/>
    <p:sldId id="385" r:id="rId36"/>
    <p:sldId id="379" r:id="rId37"/>
    <p:sldId id="380" r:id="rId38"/>
    <p:sldId id="265" r:id="rId39"/>
    <p:sldId id="386" r:id="rId40"/>
    <p:sldId id="275" r:id="rId41"/>
    <p:sldId id="330" r:id="rId42"/>
    <p:sldId id="276" r:id="rId43"/>
    <p:sldId id="369" r:id="rId44"/>
    <p:sldId id="363" r:id="rId45"/>
    <p:sldId id="364" r:id="rId46"/>
    <p:sldId id="365" r:id="rId47"/>
    <p:sldId id="366" r:id="rId48"/>
    <p:sldId id="367" r:id="rId49"/>
    <p:sldId id="368" r:id="rId50"/>
    <p:sldId id="261" r:id="rId51"/>
    <p:sldId id="262" r:id="rId52"/>
    <p:sldId id="348" r:id="rId53"/>
    <p:sldId id="278" r:id="rId54"/>
    <p:sldId id="301" r:id="rId55"/>
    <p:sldId id="303" r:id="rId56"/>
    <p:sldId id="279" r:id="rId57"/>
    <p:sldId id="282" r:id="rId58"/>
    <p:sldId id="263" r:id="rId59"/>
    <p:sldId id="387" r:id="rId60"/>
    <p:sldId id="305" r:id="rId61"/>
    <p:sldId id="306" r:id="rId62"/>
    <p:sldId id="307" r:id="rId63"/>
    <p:sldId id="283" r:id="rId64"/>
    <p:sldId id="295" r:id="rId65"/>
    <p:sldId id="381" r:id="rId66"/>
    <p:sldId id="389" r:id="rId67"/>
    <p:sldId id="390" r:id="rId68"/>
    <p:sldId id="388" r:id="rId69"/>
    <p:sldId id="355" r:id="rId70"/>
    <p:sldId id="356" r:id="rId71"/>
    <p:sldId id="357" r:id="rId72"/>
    <p:sldId id="318" r:id="rId73"/>
    <p:sldId id="287" r:id="rId74"/>
    <p:sldId id="309" r:id="rId75"/>
    <p:sldId id="391" r:id="rId76"/>
    <p:sldId id="392" r:id="rId77"/>
    <p:sldId id="400" r:id="rId78"/>
    <p:sldId id="401" r:id="rId79"/>
    <p:sldId id="402" r:id="rId80"/>
    <p:sldId id="403" r:id="rId81"/>
    <p:sldId id="404" r:id="rId82"/>
    <p:sldId id="409" r:id="rId83"/>
    <p:sldId id="410" r:id="rId84"/>
    <p:sldId id="411" r:id="rId85"/>
    <p:sldId id="405" r:id="rId86"/>
    <p:sldId id="406" r:id="rId87"/>
    <p:sldId id="407" r:id="rId88"/>
    <p:sldId id="408" r:id="rId89"/>
    <p:sldId id="412" r:id="rId90"/>
    <p:sldId id="393" r:id="rId91"/>
    <p:sldId id="394" r:id="rId92"/>
    <p:sldId id="395" r:id="rId93"/>
    <p:sldId id="396" r:id="rId94"/>
    <p:sldId id="397" r:id="rId95"/>
    <p:sldId id="399" r:id="rId96"/>
    <p:sldId id="398" r:id="rId97"/>
    <p:sldId id="331" r:id="rId98"/>
    <p:sldId id="332" r:id="rId99"/>
    <p:sldId id="350" r:id="rId100"/>
    <p:sldId id="313" r:id="rId101"/>
    <p:sldId id="413" r:id="rId102"/>
    <p:sldId id="293" r:id="rId103"/>
    <p:sldId id="294" r:id="rId104"/>
    <p:sldId id="310" r:id="rId105"/>
    <p:sldId id="351" r:id="rId106"/>
    <p:sldId id="352" r:id="rId107"/>
    <p:sldId id="353" r:id="rId108"/>
    <p:sldId id="311" r:id="rId109"/>
    <p:sldId id="314" r:id="rId110"/>
    <p:sldId id="382" r:id="rId111"/>
    <p:sldId id="384" r:id="rId112"/>
    <p:sldId id="383" r:id="rId113"/>
    <p:sldId id="321" r:id="rId114"/>
    <p:sldId id="288" r:id="rId115"/>
    <p:sldId id="312" r:id="rId116"/>
    <p:sldId id="325" r:id="rId117"/>
    <p:sldId id="333" r:id="rId118"/>
    <p:sldId id="326" r:id="rId119"/>
    <p:sldId id="334" r:id="rId120"/>
    <p:sldId id="327" r:id="rId121"/>
    <p:sldId id="335" r:id="rId122"/>
    <p:sldId id="336" r:id="rId123"/>
    <p:sldId id="315" r:id="rId124"/>
    <p:sldId id="328" r:id="rId125"/>
    <p:sldId id="329" r:id="rId126"/>
    <p:sldId id="337" r:id="rId127"/>
    <p:sldId id="354" r:id="rId128"/>
    <p:sldId id="289" r:id="rId129"/>
    <p:sldId id="292" r:id="rId130"/>
    <p:sldId id="316" r:id="rId131"/>
    <p:sldId id="291" r:id="rId132"/>
    <p:sldId id="338" r:id="rId133"/>
    <p:sldId id="290" r:id="rId134"/>
    <p:sldId id="319" r:id="rId135"/>
    <p:sldId id="267" r:id="rId136"/>
  </p:sldIdLst>
  <p:sldSz cx="9144000" cy="6858000" type="screen4x3"/>
  <p:notesSz cx="6858000" cy="9144000"/>
  <p:custDataLst>
    <p:tags r:id="rId1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3535" autoAdjust="0"/>
  </p:normalViewPr>
  <p:slideViewPr>
    <p:cSldViewPr snapToGrid="0" snapToObjects="1">
      <p:cViewPr varScale="1">
        <p:scale>
          <a:sx n="76" d="100"/>
          <a:sy n="76" d="100"/>
        </p:scale>
        <p:origin x="927" y="39"/>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969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gs" Target="tags/tag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9/30/2020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8025155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9/30/2020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extLst>
      <p:ext uri="{BB962C8B-B14F-4D97-AF65-F5344CB8AC3E}">
        <p14:creationId xmlns:p14="http://schemas.microsoft.com/office/powerpoint/2010/main" val="142351068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fundamental problem of incremental development is that local changes tend to</a:t>
            </a:r>
          </a:p>
          <a:p>
            <a:r>
              <a:rPr lang="en-US" sz="1200" b="0" i="0" u="none" strike="noStrike" kern="1200" baseline="0" dirty="0">
                <a:solidFill>
                  <a:schemeClr val="tx1"/>
                </a:solidFill>
                <a:latin typeface="+mn-lt"/>
                <a:ea typeface="+mn-ea"/>
                <a:cs typeface="+mn-cs"/>
              </a:rPr>
              <a:t>degrade the software structure. Consequently, further changes to the software become</a:t>
            </a:r>
          </a:p>
          <a:p>
            <a:r>
              <a:rPr lang="en-US" sz="1200" b="0" i="0" u="none" strike="noStrike" kern="1200" baseline="0" dirty="0">
                <a:solidFill>
                  <a:schemeClr val="tx1"/>
                </a:solidFill>
                <a:latin typeface="+mn-lt"/>
                <a:ea typeface="+mn-ea"/>
                <a:cs typeface="+mn-cs"/>
              </a:rPr>
              <a:t>harder and harder to implement. Essentially, the development proceeds by finding</a:t>
            </a:r>
          </a:p>
          <a:p>
            <a:r>
              <a:rPr lang="en-US" sz="1200" b="0" i="0" u="none" strike="noStrike" kern="1200" baseline="0" dirty="0">
                <a:solidFill>
                  <a:schemeClr val="tx1"/>
                </a:solidFill>
                <a:latin typeface="+mn-lt"/>
                <a:ea typeface="+mn-ea"/>
                <a:cs typeface="+mn-cs"/>
              </a:rPr>
              <a:t>workarounds to problems, with the result that code is often duplicated, parts of the</a:t>
            </a:r>
          </a:p>
          <a:p>
            <a:r>
              <a:rPr lang="en-US" sz="1200" b="0" i="0" u="none" strike="noStrike" kern="1200" baseline="0" dirty="0">
                <a:solidFill>
                  <a:schemeClr val="tx1"/>
                </a:solidFill>
                <a:latin typeface="+mn-lt"/>
                <a:ea typeface="+mn-ea"/>
                <a:cs typeface="+mn-cs"/>
              </a:rPr>
              <a:t>software are reused in inappropriate ways, and the overall structure degrades as code is</a:t>
            </a:r>
          </a:p>
          <a:p>
            <a:r>
              <a:rPr lang="en-US" sz="1200" b="0" i="0" u="none" strike="noStrike" kern="1200" baseline="0" dirty="0">
                <a:solidFill>
                  <a:schemeClr val="tx1"/>
                </a:solidFill>
                <a:latin typeface="+mn-lt"/>
                <a:ea typeface="+mn-ea"/>
                <a:cs typeface="+mn-cs"/>
              </a:rPr>
              <a:t>added to the system. Refactoring improves the software structure and readability and</a:t>
            </a:r>
          </a:p>
          <a:p>
            <a:r>
              <a:rPr lang="en-US" sz="1200" b="0" i="0" u="none" strike="noStrike" kern="1200" baseline="0" dirty="0">
                <a:solidFill>
                  <a:schemeClr val="tx1"/>
                </a:solidFill>
                <a:latin typeface="+mn-lt"/>
                <a:ea typeface="+mn-ea"/>
                <a:cs typeface="+mn-cs"/>
              </a:rPr>
              <a:t>so avoids the structural deterioration that naturally occurs when software is changed.</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54</a:t>
            </a:fld>
            <a:endParaRPr lang="en-US"/>
          </a:p>
        </p:txBody>
      </p:sp>
    </p:spTree>
    <p:extLst>
      <p:ext uri="{BB962C8B-B14F-4D97-AF65-F5344CB8AC3E}">
        <p14:creationId xmlns:p14="http://schemas.microsoft.com/office/powerpoint/2010/main" val="331513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pPr>
              <a:defRPr/>
            </a:pPr>
            <a:r>
              <a:rPr lang="en-GB"/>
              <a:t>30/10/2014</a:t>
            </a:r>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pPr>
              <a:defRPr/>
            </a:pPr>
            <a:r>
              <a:rPr lang="en-US"/>
              <a:t>Chapter 3 Agile Software Development</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E973D278-956A-2946-9CE2-9D3773855556}" type="slidenum">
              <a:rPr lang="en-US" smtClean="0"/>
              <a:pPr>
                <a:defRPr/>
              </a:pPr>
              <a:t>‹#›</a:t>
            </a:fld>
            <a:endParaRPr lang="en-US"/>
          </a:p>
        </p:txBody>
      </p:sp>
      <p:cxnSp>
        <p:nvCxnSpPr>
          <p:cNvPr id="8" name="Straight Connector 7"/>
          <p:cNvCxnSpPr/>
          <p:nvPr/>
        </p:nvCxnSpPr>
        <p:spPr>
          <a:xfrm>
            <a:off x="1483995" y="3733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862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6" name="Slide Number Placeholder 5"/>
          <p:cNvSpPr>
            <a:spLocks noGrp="1"/>
          </p:cNvSpPr>
          <p:nvPr>
            <p:ph type="sldNum" sz="quarter" idx="12"/>
          </p:nvPr>
        </p:nvSpPr>
        <p:spPr/>
        <p:txBody>
          <a:bodyPr/>
          <a:lstStyle/>
          <a:p>
            <a:pPr>
              <a:defRPr/>
            </a:pPr>
            <a:fld id="{EEAA3012-213F-D34C-8A21-808A5790DE6C}" type="slidenum">
              <a:rPr lang="en-US" smtClean="0"/>
              <a:pPr>
                <a:defRPr/>
              </a:pPr>
              <a:t>‹#›</a:t>
            </a:fld>
            <a:endParaRPr lang="en-US"/>
          </a:p>
        </p:txBody>
      </p:sp>
    </p:spTree>
    <p:extLst>
      <p:ext uri="{BB962C8B-B14F-4D97-AF65-F5344CB8AC3E}">
        <p14:creationId xmlns:p14="http://schemas.microsoft.com/office/powerpoint/2010/main" val="59449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6" name="Slide Number Placeholder 5"/>
          <p:cNvSpPr>
            <a:spLocks noGrp="1"/>
          </p:cNvSpPr>
          <p:nvPr>
            <p:ph type="sldNum" sz="quarter" idx="12"/>
          </p:nvPr>
        </p:nvSpPr>
        <p:spPr/>
        <p:txBody>
          <a:bodyPr/>
          <a:lstStyle/>
          <a:p>
            <a:pPr>
              <a:defRPr/>
            </a:pPr>
            <a:fld id="{050F93C5-4D62-2844-B9B8-045E9E31D9CE}" type="slidenum">
              <a:rPr lang="en-US" smtClean="0"/>
              <a:pPr>
                <a:defRPr/>
              </a:pPr>
              <a:t>‹#›</a:t>
            </a:fld>
            <a:endParaRPr lang="en-US"/>
          </a:p>
        </p:txBody>
      </p:sp>
    </p:spTree>
    <p:extLst>
      <p:ext uri="{BB962C8B-B14F-4D97-AF65-F5344CB8AC3E}">
        <p14:creationId xmlns:p14="http://schemas.microsoft.com/office/powerpoint/2010/main" val="2720810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9433" y="393291"/>
            <a:ext cx="7973961" cy="1356360"/>
          </a:xfrm>
        </p:spPr>
        <p:txBody>
          <a:bodyPr>
            <a:normAutofit/>
          </a:bodyPr>
          <a:lstStyle>
            <a:lvl1pPr algn="l">
              <a:defRPr sz="4400" b="1">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19433" y="1966452"/>
            <a:ext cx="7973962" cy="4129548"/>
          </a:xfrm>
        </p:spPr>
        <p:txBody>
          <a:bodyPr/>
          <a:lstStyle>
            <a:lvl1pPr algn="just">
              <a:spcBef>
                <a:spcPts val="1000"/>
              </a:spcBef>
              <a:defRPr sz="3200">
                <a:solidFill>
                  <a:schemeClr val="tx1"/>
                </a:solidFill>
              </a:defRPr>
            </a:lvl1pPr>
            <a:lvl2pPr algn="just">
              <a:defRPr sz="2800">
                <a:solidFill>
                  <a:schemeClr val="tx1"/>
                </a:solidFill>
              </a:defRPr>
            </a:lvl2pPr>
            <a:lvl3pPr algn="just">
              <a:defRPr sz="2400">
                <a:solidFill>
                  <a:schemeClr val="tx1"/>
                </a:solidFill>
              </a:defRPr>
            </a:lvl3pPr>
            <a:lvl4pPr algn="just">
              <a:defRPr sz="2000">
                <a:solidFill>
                  <a:schemeClr val="tx1"/>
                </a:solidFill>
              </a:defRPr>
            </a:lvl4pPr>
            <a:lvl5pPr algn="just">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6" name="Slide Number Placeholder 5"/>
          <p:cNvSpPr>
            <a:spLocks noGrp="1"/>
          </p:cNvSpPr>
          <p:nvPr>
            <p:ph type="sldNum" sz="quarter" idx="12"/>
          </p:nvPr>
        </p:nvSpPr>
        <p:spPr/>
        <p:txBody>
          <a:bodyPr/>
          <a:lstStyle/>
          <a:p>
            <a:pPr>
              <a:defRPr/>
            </a:pPr>
            <a:fld id="{EAB5BBF0-B782-3644-AFE1-10103AC25370}" type="slidenum">
              <a:rPr lang="en-US" smtClean="0"/>
              <a:pPr>
                <a:defRPr/>
              </a:pPr>
              <a:t>‹#›</a:t>
            </a:fld>
            <a:endParaRPr lang="en-US"/>
          </a:p>
        </p:txBody>
      </p:sp>
    </p:spTree>
    <p:extLst>
      <p:ext uri="{BB962C8B-B14F-4D97-AF65-F5344CB8AC3E}">
        <p14:creationId xmlns:p14="http://schemas.microsoft.com/office/powerpoint/2010/main" val="1898712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n-US" dirty="0"/>
              <a:t>Click to edit Master title style</a:t>
            </a:r>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6" name="Slide Number Placeholder 5"/>
          <p:cNvSpPr>
            <a:spLocks noGrp="1"/>
          </p:cNvSpPr>
          <p:nvPr>
            <p:ph type="sldNum" sz="quarter" idx="12"/>
          </p:nvPr>
        </p:nvSpPr>
        <p:spPr/>
        <p:txBody>
          <a:bodyPr/>
          <a:lstStyle/>
          <a:p>
            <a:pPr>
              <a:defRPr/>
            </a:pPr>
            <a:fld id="{EE6C4D99-7786-3A47-A0D2-BD20D34577F0}" type="slidenum">
              <a:rPr lang="en-US" smtClean="0"/>
              <a:pPr>
                <a:defRPr/>
              </a:pPr>
              <a:t>‹#›</a:t>
            </a:fld>
            <a:endParaRPr lang="en-US"/>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462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GB"/>
              <a:t>30/10/2014</a:t>
            </a:r>
            <a:endParaRPr lang="en-US"/>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7" name="Slide Number Placeholder 6"/>
          <p:cNvSpPr>
            <a:spLocks noGrp="1"/>
          </p:cNvSpPr>
          <p:nvPr>
            <p:ph type="sldNum" sz="quarter" idx="12"/>
          </p:nvPr>
        </p:nvSpPr>
        <p:spPr/>
        <p:txBody>
          <a:bodyPr/>
          <a:lstStyle/>
          <a:p>
            <a:pPr>
              <a:defRPr/>
            </a:pPr>
            <a:fld id="{8EFBBB66-3A15-F64E-87CC-B8CCF7F3E7AA}" type="slidenum">
              <a:rPr lang="en-US" smtClean="0"/>
              <a:pPr>
                <a:defRPr/>
              </a:pPr>
              <a:t>‹#›</a:t>
            </a:fld>
            <a:endParaRPr lang="en-US"/>
          </a:p>
        </p:txBody>
      </p:sp>
    </p:spTree>
    <p:extLst>
      <p:ext uri="{BB962C8B-B14F-4D97-AF65-F5344CB8AC3E}">
        <p14:creationId xmlns:p14="http://schemas.microsoft.com/office/powerpoint/2010/main" val="455929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GB"/>
              <a:t>30/10/2014</a:t>
            </a:r>
            <a:endParaRPr lang="en-US"/>
          </a:p>
        </p:txBody>
      </p:sp>
      <p:sp>
        <p:nvSpPr>
          <p:cNvPr id="8" name="Footer Placeholder 7"/>
          <p:cNvSpPr>
            <a:spLocks noGrp="1"/>
          </p:cNvSpPr>
          <p:nvPr>
            <p:ph type="ftr" sz="quarter" idx="11"/>
          </p:nvPr>
        </p:nvSpPr>
        <p:spPr/>
        <p:txBody>
          <a:bodyPr/>
          <a:lstStyle/>
          <a:p>
            <a:pPr>
              <a:defRPr/>
            </a:pPr>
            <a:r>
              <a:rPr lang="en-US"/>
              <a:t>Chapter 3 Agile Software Development</a:t>
            </a:r>
          </a:p>
        </p:txBody>
      </p:sp>
      <p:sp>
        <p:nvSpPr>
          <p:cNvPr id="9" name="Slide Number Placeholder 8"/>
          <p:cNvSpPr>
            <a:spLocks noGrp="1"/>
          </p:cNvSpPr>
          <p:nvPr>
            <p:ph type="sldNum" sz="quarter" idx="12"/>
          </p:nvPr>
        </p:nvSpPr>
        <p:spPr/>
        <p:txBody>
          <a:bodyPr/>
          <a:lstStyle/>
          <a:p>
            <a:pPr>
              <a:defRPr/>
            </a:pPr>
            <a:fld id="{EE97BCC1-1E15-814C-B2E6-5124192EA274}" type="slidenum">
              <a:rPr lang="en-US" smtClean="0"/>
              <a:pPr>
                <a:defRPr/>
              </a:pPr>
              <a:t>‹#›</a:t>
            </a:fld>
            <a:endParaRPr lang="en-US"/>
          </a:p>
        </p:txBody>
      </p:sp>
    </p:spTree>
    <p:extLst>
      <p:ext uri="{BB962C8B-B14F-4D97-AF65-F5344CB8AC3E}">
        <p14:creationId xmlns:p14="http://schemas.microsoft.com/office/powerpoint/2010/main" val="3755419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4EEF6B7E-89C5-FC4F-92F9-AFC105C69812}" type="slidenum">
              <a:rPr lang="en-US" smtClean="0"/>
              <a:pPr>
                <a:defRPr/>
              </a:pPr>
              <a:t>‹#›</a:t>
            </a:fld>
            <a:endParaRPr lang="en-US"/>
          </a:p>
        </p:txBody>
      </p:sp>
    </p:spTree>
    <p:extLst>
      <p:ext uri="{BB962C8B-B14F-4D97-AF65-F5344CB8AC3E}">
        <p14:creationId xmlns:p14="http://schemas.microsoft.com/office/powerpoint/2010/main" val="897935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GB"/>
              <a:t>30/10/2014</a:t>
            </a:r>
            <a:endParaRPr lang="en-US"/>
          </a:p>
        </p:txBody>
      </p:sp>
      <p:sp>
        <p:nvSpPr>
          <p:cNvPr id="3" name="Footer Placeholder 2"/>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39D8CD3A-6A10-3249-A17B-90B73EF037C9}" type="slidenum">
              <a:rPr lang="en-US" smtClean="0"/>
              <a:pPr>
                <a:defRPr/>
              </a:pPr>
              <a:t>‹#›</a:t>
            </a:fld>
            <a:endParaRPr lang="en-US"/>
          </a:p>
        </p:txBody>
      </p:sp>
    </p:spTree>
    <p:extLst>
      <p:ext uri="{BB962C8B-B14F-4D97-AF65-F5344CB8AC3E}">
        <p14:creationId xmlns:p14="http://schemas.microsoft.com/office/powerpoint/2010/main" val="3698456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GB"/>
              <a:t>30/10/2014</a:t>
            </a:r>
            <a:endParaRPr lang="en-US"/>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7" name="Slide Number Placeholder 6"/>
          <p:cNvSpPr>
            <a:spLocks noGrp="1"/>
          </p:cNvSpPr>
          <p:nvPr>
            <p:ph type="sldNum" sz="quarter" idx="12"/>
          </p:nvPr>
        </p:nvSpPr>
        <p:spPr/>
        <p:txBody>
          <a:bodyPr/>
          <a:lstStyle/>
          <a:p>
            <a:pPr>
              <a:defRPr/>
            </a:pPr>
            <a:fld id="{DD50B603-B29B-9F4A-8449-859DA19F67EF}" type="slidenum">
              <a:rPr lang="en-US" smtClean="0"/>
              <a:pPr>
                <a:defRPr/>
              </a:pPr>
              <a:t>‹#›</a:t>
            </a:fld>
            <a:endParaRPr lang="en-US"/>
          </a:p>
        </p:txBody>
      </p:sp>
    </p:spTree>
    <p:extLst>
      <p:ext uri="{BB962C8B-B14F-4D97-AF65-F5344CB8AC3E}">
        <p14:creationId xmlns:p14="http://schemas.microsoft.com/office/powerpoint/2010/main" val="1840134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GB"/>
              <a:t>30/10/2014</a:t>
            </a:r>
            <a:endParaRPr lang="en-US"/>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7" name="Slide Number Placeholder 6"/>
          <p:cNvSpPr>
            <a:spLocks noGrp="1"/>
          </p:cNvSpPr>
          <p:nvPr>
            <p:ph type="sldNum" sz="quarter" idx="12"/>
          </p:nvPr>
        </p:nvSpPr>
        <p:spPr/>
        <p:txBody>
          <a:bodyPr/>
          <a:lstStyle/>
          <a:p>
            <a:pPr>
              <a:defRPr/>
            </a:pPr>
            <a:fld id="{1F23E2BA-5D4B-814E-BBF4-D418023BB2FC}" type="slidenum">
              <a:rPr lang="en-US" smtClean="0"/>
              <a:pPr>
                <a:defRPr/>
              </a:pPr>
              <a:t>‹#›</a:t>
            </a:fld>
            <a:endParaRPr lang="en-US"/>
          </a:p>
        </p:txBody>
      </p:sp>
    </p:spTree>
    <p:extLst>
      <p:ext uri="{BB962C8B-B14F-4D97-AF65-F5344CB8AC3E}">
        <p14:creationId xmlns:p14="http://schemas.microsoft.com/office/powerpoint/2010/main" val="326983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pPr>
              <a:defRPr/>
            </a:pPr>
            <a:r>
              <a:rPr lang="en-GB"/>
              <a:t>30/10/2014</a:t>
            </a:r>
            <a:endParaRPr lang="en-US"/>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pPr>
              <a:defRPr/>
            </a:pPr>
            <a:r>
              <a:rPr lang="en-US"/>
              <a:t>Chapter 3 Agile Software Development</a:t>
            </a:r>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pPr>
              <a:defRPr/>
            </a:pPr>
            <a:fld id="{B3575804-F645-DB44-9DC0-C97E27A6600F}" type="slidenum">
              <a:rPr lang="en-US" smtClean="0"/>
              <a:pPr>
                <a:defRPr/>
              </a:pPr>
              <a:t>‹#›</a:t>
            </a:fld>
            <a:endParaRPr lang="en-US"/>
          </a:p>
        </p:txBody>
      </p:sp>
    </p:spTree>
    <p:extLst>
      <p:ext uri="{BB962C8B-B14F-4D97-AF65-F5344CB8AC3E}">
        <p14:creationId xmlns:p14="http://schemas.microsoft.com/office/powerpoint/2010/main" val="167804501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p:txStyles>
    <p:titleStyle>
      <a:lvl1pPr algn="l" defTabSz="685800" rtl="0" eaLnBrk="1" latinLnBrk="0" hangingPunct="1">
        <a:lnSpc>
          <a:spcPct val="90000"/>
        </a:lnSpc>
        <a:spcBef>
          <a:spcPct val="0"/>
        </a:spcBef>
        <a:buNone/>
        <a:defRPr sz="4400" b="1" kern="1200">
          <a:solidFill>
            <a:schemeClr val="accent2">
              <a:lumMod val="75000"/>
            </a:schemeClr>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bing.com/videos/search?q=agile+development&amp;qpvt=agile+development&amp;view=detail&amp;mid=5C8EF2F94DBDB9AE32885C8EF2F94DBDB9AE3288&amp;&amp;FORM=VRDGAR"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www.mountaingoatsoftware.com/agile/scrum/roles/product-owner" TargetMode="External"/><Relationship Id="rId2" Type="http://schemas.openxmlformats.org/officeDocument/2006/relationships/hyperlink" Target="https://www.mountaingoatsoftware.com/agile/scrum"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visual-paradigm.com/scrum/what-is-agile-software-development/"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solidFill>
            <a:schemeClr val="bg1"/>
          </a:solidFill>
        </p:spPr>
        <p:txBody>
          <a:bodyPr/>
          <a:lstStyle/>
          <a:p>
            <a:r>
              <a:rPr lang="en-US" b="0" cap="none" dirty="0">
                <a:ln w="0"/>
                <a:solidFill>
                  <a:schemeClr val="accent2">
                    <a:lumMod val="75000"/>
                  </a:schemeClr>
                </a:solidFill>
                <a:effectLst>
                  <a:outerShdw blurRad="38100" dist="19050" dir="2700000" algn="tl" rotWithShape="0">
                    <a:schemeClr val="dk1">
                      <a:alpha val="40000"/>
                    </a:schemeClr>
                  </a:outerShdw>
                </a:effectLst>
              </a:rPr>
              <a:t>Chapter 3  </a:t>
            </a:r>
            <a:br>
              <a:rPr lang="en-US" b="0" cap="none" dirty="0">
                <a:ln w="0"/>
                <a:solidFill>
                  <a:schemeClr val="accent2">
                    <a:lumMod val="75000"/>
                  </a:schemeClr>
                </a:solidFill>
                <a:effectLst>
                  <a:outerShdw blurRad="38100" dist="19050" dir="2700000" algn="tl" rotWithShape="0">
                    <a:schemeClr val="dk1">
                      <a:alpha val="40000"/>
                    </a:schemeClr>
                  </a:outerShdw>
                </a:effectLst>
              </a:rPr>
            </a:br>
            <a:r>
              <a:rPr lang="en-US" b="0" cap="none" dirty="0">
                <a:ln w="0"/>
                <a:solidFill>
                  <a:schemeClr val="accent2">
                    <a:lumMod val="75000"/>
                  </a:schemeClr>
                </a:solidFill>
                <a:effectLst>
                  <a:outerShdw blurRad="38100" dist="19050" dir="2700000" algn="tl" rotWithShape="0">
                    <a:schemeClr val="dk1">
                      <a:alpha val="40000"/>
                    </a:schemeClr>
                  </a:outerShdw>
                </a:effectLst>
              </a:rPr>
              <a:t>Agile Software Development</a:t>
            </a:r>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a:extLst>
              <a:ext uri="{FF2B5EF4-FFF2-40B4-BE49-F238E27FC236}">
                <a16:creationId xmlns:a16="http://schemas.microsoft.com/office/drawing/2014/main" id="{EEB9D40B-BDBE-4F8F-9E40-21FD70661F2D}"/>
              </a:ext>
            </a:extLst>
          </p:cNvPr>
          <p:cNvSpPr>
            <a:spLocks noGrp="1" noChangeArrowheads="1"/>
          </p:cNvSpPr>
          <p:nvPr>
            <p:ph type="title"/>
          </p:nvPr>
        </p:nvSpPr>
        <p:spPr>
          <a:xfrm>
            <a:off x="350874" y="296863"/>
            <a:ext cx="7070652" cy="633412"/>
          </a:xfrm>
        </p:spPr>
        <p:txBody>
          <a:bodyPr rtlCol="0">
            <a:noAutofit/>
          </a:bodyPr>
          <a:lstStyle/>
          <a:p>
            <a:pPr eaLnBrk="1" fontAlgn="auto" hangingPunct="1">
              <a:spcAft>
                <a:spcPts val="0"/>
              </a:spcAft>
              <a:defRPr/>
            </a:pPr>
            <a:r>
              <a:rPr altLang="en-US" dirty="0"/>
              <a:t>What is “Agility”?</a:t>
            </a:r>
          </a:p>
        </p:txBody>
      </p:sp>
      <p:sp>
        <p:nvSpPr>
          <p:cNvPr id="14339" name="Rectangle 3">
            <a:extLst>
              <a:ext uri="{FF2B5EF4-FFF2-40B4-BE49-F238E27FC236}">
                <a16:creationId xmlns:a16="http://schemas.microsoft.com/office/drawing/2014/main" id="{D905D99C-5074-4920-A6E3-6FA552978115}"/>
              </a:ext>
            </a:extLst>
          </p:cNvPr>
          <p:cNvSpPr>
            <a:spLocks noGrp="1" noChangeArrowheads="1"/>
          </p:cNvSpPr>
          <p:nvPr>
            <p:ph idx="1"/>
          </p:nvPr>
        </p:nvSpPr>
        <p:spPr>
          <a:xfrm>
            <a:off x="534988" y="930275"/>
            <a:ext cx="4727575" cy="4362762"/>
          </a:xfrm>
        </p:spPr>
        <p:txBody>
          <a:bodyPr>
            <a:noAutofit/>
          </a:bodyPr>
          <a:lstStyle/>
          <a:p>
            <a:pPr eaLnBrk="1" hangingPunct="1">
              <a:lnSpc>
                <a:spcPct val="90000"/>
              </a:lnSpc>
            </a:pPr>
            <a:r>
              <a:rPr lang="en-US" altLang="en-US" sz="2300" dirty="0"/>
              <a:t>Effective (rapid and adaptive response to change</a:t>
            </a:r>
          </a:p>
          <a:p>
            <a:pPr algn="just" eaLnBrk="1" hangingPunct="1">
              <a:lnSpc>
                <a:spcPct val="90000"/>
              </a:lnSpc>
            </a:pPr>
            <a:r>
              <a:rPr lang="en-US" altLang="en-US" sz="2300" dirty="0"/>
              <a:t>Effective communication among all stakeholders</a:t>
            </a:r>
          </a:p>
          <a:p>
            <a:pPr eaLnBrk="1" hangingPunct="1">
              <a:lnSpc>
                <a:spcPct val="90000"/>
              </a:lnSpc>
            </a:pPr>
            <a:r>
              <a:rPr lang="en-US" altLang="en-US" sz="2300" dirty="0"/>
              <a:t>Drawing the customer onto the team</a:t>
            </a:r>
          </a:p>
          <a:p>
            <a:pPr algn="just" eaLnBrk="1" hangingPunct="1">
              <a:lnSpc>
                <a:spcPct val="90000"/>
              </a:lnSpc>
            </a:pPr>
            <a:r>
              <a:rPr lang="en-US" altLang="en-US" sz="2300" dirty="0"/>
              <a:t>Organizing a team so that it is in control of the work performed</a:t>
            </a:r>
          </a:p>
          <a:p>
            <a:pPr eaLnBrk="1" hangingPunct="1">
              <a:lnSpc>
                <a:spcPct val="90000"/>
              </a:lnSpc>
              <a:buFont typeface="Wingdings" panose="05000000000000000000" pitchFamily="2" charset="2"/>
              <a:buNone/>
            </a:pPr>
            <a:r>
              <a:rPr lang="en-US" altLang="en-US" sz="2300" i="1" dirty="0">
                <a:solidFill>
                  <a:schemeClr val="folHlink"/>
                </a:solidFill>
              </a:rPr>
              <a:t>Yielding …</a:t>
            </a:r>
            <a:endParaRPr lang="en-US" altLang="en-US" sz="2300" dirty="0"/>
          </a:p>
          <a:p>
            <a:pPr eaLnBrk="1" hangingPunct="1">
              <a:lnSpc>
                <a:spcPct val="90000"/>
              </a:lnSpc>
            </a:pPr>
            <a:r>
              <a:rPr lang="en-US" altLang="en-US" sz="2300" dirty="0"/>
              <a:t>Rapid, incremental delivery of software</a:t>
            </a:r>
          </a:p>
        </p:txBody>
      </p:sp>
      <p:sp>
        <p:nvSpPr>
          <p:cNvPr id="14341" name="Slide Number Placeholder 4">
            <a:extLst>
              <a:ext uri="{FF2B5EF4-FFF2-40B4-BE49-F238E27FC236}">
                <a16:creationId xmlns:a16="http://schemas.microsoft.com/office/drawing/2014/main" id="{C18CC779-534B-4AE3-8C2C-24C01ACE87E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FC6FD496-9F4B-4830-8A6D-E7508BC0474A}" type="slidenum">
              <a:rPr lang="en-US" altLang="en-US" sz="1000" smtClean="0">
                <a:latin typeface="Helvetica" panose="020B0604020202020204" pitchFamily="34" charset="0"/>
              </a:rPr>
              <a:pPr fontAlgn="base">
                <a:spcBef>
                  <a:spcPct val="0"/>
                </a:spcBef>
                <a:spcAft>
                  <a:spcPct val="0"/>
                </a:spcAft>
              </a:pPr>
              <a:t>10</a:t>
            </a:fld>
            <a:endParaRPr lang="en-US" altLang="en-US" sz="1000">
              <a:latin typeface="Helvetica" panose="020B0604020202020204" pitchFamily="34" charset="0"/>
            </a:endParaRPr>
          </a:p>
        </p:txBody>
      </p:sp>
      <p:sp>
        <p:nvSpPr>
          <p:cNvPr id="6" name="Rectangle 2">
            <a:extLst>
              <a:ext uri="{FF2B5EF4-FFF2-40B4-BE49-F238E27FC236}">
                <a16:creationId xmlns:a16="http://schemas.microsoft.com/office/drawing/2014/main" id="{DA90C9DF-6EC8-4475-892D-6D80F273ECDC}"/>
              </a:ext>
            </a:extLst>
          </p:cNvPr>
          <p:cNvSpPr txBox="1">
            <a:spLocks noChangeArrowheads="1"/>
          </p:cNvSpPr>
          <p:nvPr/>
        </p:nvSpPr>
        <p:spPr>
          <a:xfrm>
            <a:off x="5561011" y="818707"/>
            <a:ext cx="3254375" cy="885375"/>
          </a:xfrm>
          <a:prstGeom prst="rect">
            <a:avLst/>
          </a:prstGeom>
        </p:spPr>
        <p:txBody>
          <a:bodyPr anchor="ctr">
            <a:normAutofit fontScale="82500" lnSpcReduction="2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fontAlgn="auto">
              <a:spcAft>
                <a:spcPts val="0"/>
              </a:spcAft>
              <a:defRPr/>
            </a:pPr>
            <a:r>
              <a:rPr altLang="en-US" b="1" dirty="0">
                <a:solidFill>
                  <a:schemeClr val="accent2">
                    <a:lumMod val="75000"/>
                  </a:schemeClr>
                </a:solidFill>
              </a:rPr>
              <a:t>Agility and the Cost of Change</a:t>
            </a:r>
          </a:p>
        </p:txBody>
      </p:sp>
      <p:pic>
        <p:nvPicPr>
          <p:cNvPr id="14343" name="Picture 5" descr="Figure 3">
            <a:extLst>
              <a:ext uri="{FF2B5EF4-FFF2-40B4-BE49-F238E27FC236}">
                <a16:creationId xmlns:a16="http://schemas.microsoft.com/office/drawing/2014/main" id="{40D22BD7-D03F-4189-B4FE-B9839E76E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704082"/>
            <a:ext cx="3409950" cy="3418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
            <a:extLst>
              <a:ext uri="{FF2B5EF4-FFF2-40B4-BE49-F238E27FC236}">
                <a16:creationId xmlns:a16="http://schemas.microsoft.com/office/drawing/2014/main" id="{FF58DDD8-D033-415A-BF9F-FBE832A10E02}"/>
              </a:ext>
            </a:extLst>
          </p:cNvPr>
          <p:cNvSpPr>
            <a:spLocks noChangeArrowheads="1"/>
          </p:cNvSpPr>
          <p:nvPr/>
        </p:nvSpPr>
        <p:spPr bwMode="auto">
          <a:xfrm>
            <a:off x="572294" y="5293037"/>
            <a:ext cx="79994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r>
              <a:rPr lang="en-US" altLang="en-US" dirty="0"/>
              <a:t>Short video</a:t>
            </a:r>
            <a:endParaRPr lang="en-US" altLang="en-US" dirty="0">
              <a:hlinkClick r:id="rId3"/>
            </a:endParaRPr>
          </a:p>
          <a:p>
            <a:r>
              <a:rPr lang="en-US" altLang="en-US" dirty="0">
                <a:hlinkClick r:id="rId3"/>
              </a:rPr>
              <a:t>https://www.bing.com/videos/search?q=agile+development&amp;qpvt=agile+development&amp;view=detail&amp;mid=5C8EF2F94DBDB9AE32885C8EF2F94DBDB9AE3288&amp;&amp;FORM=VRDGAR</a:t>
            </a:r>
            <a:endParaRPr lang="en-US" altLang="en-US" dirty="0"/>
          </a:p>
          <a:p>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Sprint Cycle</a:t>
            </a:r>
          </a:p>
        </p:txBody>
      </p:sp>
      <p:sp>
        <p:nvSpPr>
          <p:cNvPr id="3" name="Date Placeholder 2"/>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100</a:t>
            </a:fld>
            <a:endParaRPr lang="en-US"/>
          </a:p>
        </p:txBody>
      </p:sp>
      <p:pic>
        <p:nvPicPr>
          <p:cNvPr id="7" name="Picture 6" descr="3.9 Scrum sprint cy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35200"/>
            <a:ext cx="8159750" cy="3263900"/>
          </a:xfrm>
          <a:prstGeom prst="rect">
            <a:avLst/>
          </a:prstGeom>
        </p:spPr>
      </p:pic>
    </p:spTree>
    <p:extLst>
      <p:ext uri="{BB962C8B-B14F-4D97-AF65-F5344CB8AC3E}">
        <p14:creationId xmlns:p14="http://schemas.microsoft.com/office/powerpoint/2010/main" val="16605740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2532-9FCA-44AE-9AEE-BC74DFD380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4AB21D-3E4D-4681-9C54-B8D9FFA09FC5}"/>
              </a:ext>
            </a:extLst>
          </p:cNvPr>
          <p:cNvSpPr>
            <a:spLocks noGrp="1"/>
          </p:cNvSpPr>
          <p:nvPr>
            <p:ph idx="1"/>
          </p:nvPr>
        </p:nvSpPr>
        <p:spPr/>
        <p:txBody>
          <a:bodyPr/>
          <a:lstStyle/>
          <a:p>
            <a:pPr marL="34290" indent="0">
              <a:buNone/>
            </a:pPr>
            <a:r>
              <a:rPr lang="en-US" dirty="0"/>
              <a:t>CODE PROFILING:</a:t>
            </a:r>
          </a:p>
          <a:p>
            <a:pPr marL="34290" indent="0">
              <a:buNone/>
            </a:pPr>
            <a:r>
              <a:rPr lang="en-US" dirty="0"/>
              <a:t>Check how much my code is spending during execution:</a:t>
            </a:r>
          </a:p>
          <a:p>
            <a:pPr marL="548640" indent="-514350">
              <a:buAutoNum type="arabicParenR"/>
            </a:pPr>
            <a:r>
              <a:rPr lang="en-US" dirty="0"/>
              <a:t>Opening IP address</a:t>
            </a:r>
          </a:p>
          <a:p>
            <a:pPr marL="548640" indent="-514350">
              <a:buAutoNum type="arabicParenR"/>
            </a:pPr>
            <a:r>
              <a:rPr lang="en-US" dirty="0"/>
              <a:t>Connecting to DB</a:t>
            </a:r>
          </a:p>
          <a:p>
            <a:pPr marL="548640" indent="-514350">
              <a:buAutoNum type="arabicParenR"/>
            </a:pPr>
            <a:r>
              <a:rPr lang="en-US" dirty="0"/>
              <a:t>Open files in drive (60%)</a:t>
            </a:r>
          </a:p>
        </p:txBody>
      </p:sp>
      <p:sp>
        <p:nvSpPr>
          <p:cNvPr id="4" name="Date Placeholder 3">
            <a:extLst>
              <a:ext uri="{FF2B5EF4-FFF2-40B4-BE49-F238E27FC236}">
                <a16:creationId xmlns:a16="http://schemas.microsoft.com/office/drawing/2014/main" id="{36063851-B29C-429C-820C-ADCC9A1CAE2E}"/>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5E01F941-2C86-42BA-B26E-ED3B9D17FC26}"/>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27A8A81A-9F62-4C4E-8BED-520E742F7972}"/>
              </a:ext>
            </a:extLst>
          </p:cNvPr>
          <p:cNvSpPr>
            <a:spLocks noGrp="1"/>
          </p:cNvSpPr>
          <p:nvPr>
            <p:ph type="sldNum" sz="quarter" idx="12"/>
          </p:nvPr>
        </p:nvSpPr>
        <p:spPr/>
        <p:txBody>
          <a:bodyPr/>
          <a:lstStyle/>
          <a:p>
            <a:pPr>
              <a:defRPr/>
            </a:pPr>
            <a:fld id="{EAB5BBF0-B782-3644-AFE1-10103AC25370}" type="slidenum">
              <a:rPr lang="en-US" smtClean="0"/>
              <a:pPr>
                <a:defRPr/>
              </a:pPr>
              <a:t>101</a:t>
            </a:fld>
            <a:endParaRPr lang="en-US"/>
          </a:p>
        </p:txBody>
      </p:sp>
    </p:spTree>
    <p:extLst>
      <p:ext uri="{BB962C8B-B14F-4D97-AF65-F5344CB8AC3E}">
        <p14:creationId xmlns:p14="http://schemas.microsoft.com/office/powerpoint/2010/main" val="21904489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Scrum Sprint Cycle</a:t>
            </a:r>
          </a:p>
        </p:txBody>
      </p:sp>
      <p:sp>
        <p:nvSpPr>
          <p:cNvPr id="3" name="Content Placeholder 2"/>
          <p:cNvSpPr>
            <a:spLocks noGrp="1"/>
          </p:cNvSpPr>
          <p:nvPr>
            <p:ph idx="1"/>
          </p:nvPr>
        </p:nvSpPr>
        <p:spPr>
          <a:xfrm>
            <a:off x="182880" y="1966452"/>
            <a:ext cx="8410515" cy="3967689"/>
          </a:xfrm>
        </p:spPr>
        <p:txBody>
          <a:bodyPr>
            <a:normAutofit fontScale="85000" lnSpcReduction="20000"/>
          </a:bodyPr>
          <a:lstStyle/>
          <a:p>
            <a:r>
              <a:rPr lang="en-US" dirty="0"/>
              <a:t>Sprints consist of work units that are required to achieve a requirement defined in the backlog that must be fit into a predefined time-box14 (typically 30 days).</a:t>
            </a:r>
            <a:endParaRPr lang="en-GB" dirty="0"/>
          </a:p>
          <a:p>
            <a:r>
              <a:rPr lang="en-GB" dirty="0"/>
              <a:t>Sprints are fixed length, normally 2–4 weeks.  </a:t>
            </a:r>
          </a:p>
          <a:p>
            <a:r>
              <a:rPr lang="en-GB" dirty="0"/>
              <a:t>The starting point for planning is the </a:t>
            </a:r>
            <a:r>
              <a:rPr lang="en-GB" b="1" dirty="0">
                <a:solidFill>
                  <a:schemeClr val="accent2">
                    <a:lumMod val="75000"/>
                  </a:schemeClr>
                </a:solidFill>
              </a:rPr>
              <a:t>product backlog, </a:t>
            </a:r>
            <a:r>
              <a:rPr lang="en-GB" dirty="0"/>
              <a:t>which is the list of work to be done on the project. It is </a:t>
            </a:r>
            <a:r>
              <a:rPr lang="en-US" dirty="0"/>
              <a:t>a prioritized list of project requirements or features that provide business value for the customer</a:t>
            </a:r>
            <a:endParaRPr lang="en-GB" dirty="0"/>
          </a:p>
          <a:p>
            <a:r>
              <a:rPr lang="en-GB" dirty="0"/>
              <a:t>The selection phase involves all of the project team who work with the customer to select the features and functionality from the product backlog to be developed during the sprint. </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Scrum Sprint Cycle</a:t>
            </a:r>
          </a:p>
        </p:txBody>
      </p:sp>
      <p:sp>
        <p:nvSpPr>
          <p:cNvPr id="3" name="Content Placeholder 2"/>
          <p:cNvSpPr>
            <a:spLocks noGrp="1"/>
          </p:cNvSpPr>
          <p:nvPr>
            <p:ph idx="1"/>
          </p:nvPr>
        </p:nvSpPr>
        <p:spPr>
          <a:xfrm>
            <a:off x="550606" y="1447799"/>
            <a:ext cx="8042789" cy="5141155"/>
          </a:xfrm>
        </p:spPr>
        <p:txBody>
          <a:bodyPr>
            <a:normAutofit/>
          </a:bodyPr>
          <a:lstStyle/>
          <a:p>
            <a:r>
              <a:rPr lang="en-GB" sz="2400" dirty="0"/>
              <a:t>Once these are agreed, the team organize themselves to develop the software. </a:t>
            </a:r>
          </a:p>
          <a:p>
            <a:r>
              <a:rPr lang="en-GB" sz="2400" dirty="0"/>
              <a:t>During this stage </a:t>
            </a:r>
            <a:r>
              <a:rPr lang="en-US" sz="2400" dirty="0"/>
              <a:t>changes (e.g., backlog work items) are not introduced during the sprint. Hence, the sprint allows team members to work in a short-term, but stable environment.</a:t>
            </a:r>
            <a:endParaRPr lang="en-GB" sz="2400" dirty="0"/>
          </a:p>
          <a:p>
            <a:r>
              <a:rPr lang="en-GB" sz="2400" dirty="0"/>
              <a:t>The team is isolated from the customer and the organization, with all communications channelled through the so-called ‘Scrum master’.  </a:t>
            </a:r>
          </a:p>
          <a:p>
            <a:r>
              <a:rPr lang="en-GB" sz="2400" dirty="0"/>
              <a:t>The role of the Scrum master is to protect the development team from external distractions. </a:t>
            </a:r>
          </a:p>
          <a:p>
            <a:r>
              <a:rPr lang="en-GB" sz="2400" dirty="0"/>
              <a:t> At the end of the sprint, the work done is reviewed and presented to stakeholders. The next sprint cycle then begins.</a:t>
            </a:r>
            <a:endParaRPr lang="en-US" sz="2400" dirty="0"/>
          </a:p>
          <a:p>
            <a:endParaRPr lang="en-US" sz="2400"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Scrum Sprint Cycle</a:t>
            </a:r>
          </a:p>
        </p:txBody>
      </p:sp>
      <p:sp>
        <p:nvSpPr>
          <p:cNvPr id="3" name="Content Placeholder 2"/>
          <p:cNvSpPr>
            <a:spLocks noGrp="1"/>
          </p:cNvSpPr>
          <p:nvPr>
            <p:ph idx="1"/>
          </p:nvPr>
        </p:nvSpPr>
        <p:spPr/>
        <p:txBody>
          <a:bodyPr>
            <a:normAutofit fontScale="85000" lnSpcReduction="20000"/>
          </a:bodyPr>
          <a:lstStyle/>
          <a:p>
            <a:r>
              <a:rPr lang="en-GB" dirty="0"/>
              <a:t>The ‘Scrum master’ is a facilitator who arranges daily meetings, tracks the backlog of work to be done, records decisions, measures progress against the backlog and communicates with customers and management outside of the team.</a:t>
            </a:r>
          </a:p>
          <a:p>
            <a:r>
              <a:rPr lang="en-GB" b="1" dirty="0">
                <a:solidFill>
                  <a:schemeClr val="accent2">
                    <a:lumMod val="75000"/>
                  </a:schemeClr>
                </a:solidFill>
              </a:rPr>
              <a:t>Scrums: </a:t>
            </a:r>
            <a:r>
              <a:rPr lang="en-GB" dirty="0"/>
              <a:t>The whole team attends short daily (15 min) meetings (Scrums) where all team members share information, describe their progress since the last meeting, problems that have arisen and what is planned for the following day. </a:t>
            </a:r>
          </a:p>
          <a:p>
            <a:pPr lvl="1"/>
            <a:r>
              <a:rPr lang="en-GB" dirty="0"/>
              <a:t>This means that everyone on the team knows what is going on and, if problems arise, can re-plan short-term work to cope with them. </a:t>
            </a:r>
          </a:p>
          <a:p>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Scrum Sprint Cycle</a:t>
            </a:r>
          </a:p>
        </p:txBody>
      </p:sp>
      <p:sp>
        <p:nvSpPr>
          <p:cNvPr id="3" name="Content Placeholder 2"/>
          <p:cNvSpPr>
            <a:spLocks noGrp="1"/>
          </p:cNvSpPr>
          <p:nvPr>
            <p:ph idx="1"/>
          </p:nvPr>
        </p:nvSpPr>
        <p:spPr/>
        <p:txBody>
          <a:bodyPr>
            <a:normAutofit fontScale="85000" lnSpcReduction="20000"/>
          </a:bodyPr>
          <a:lstStyle/>
          <a:p>
            <a:r>
              <a:rPr lang="en-US" dirty="0"/>
              <a:t>The Scrum meeting helps the team to uncover potential problems as early as possible. Also, these daily meetings promote a self-organizing team structure.</a:t>
            </a:r>
          </a:p>
          <a:p>
            <a:r>
              <a:rPr lang="en-US" b="1" dirty="0">
                <a:solidFill>
                  <a:schemeClr val="accent2">
                    <a:lumMod val="75000"/>
                  </a:schemeClr>
                </a:solidFill>
              </a:rPr>
              <a:t>Scrum board: </a:t>
            </a:r>
            <a:r>
              <a:rPr lang="en-US" dirty="0"/>
              <a:t>The daily interactions among Scrum teams may be coordinated using a </a:t>
            </a:r>
            <a:r>
              <a:rPr lang="en-US" u="sng" dirty="0"/>
              <a:t>Scrum board</a:t>
            </a:r>
            <a:r>
              <a:rPr lang="en-US" dirty="0"/>
              <a:t>. This is an office whiteboard that includes information and post-it notes about the Sprint backlog, work done, unavailability of staff, and so on. This is a shared resource for the whole team, and anyone can change or move items on the board. It means that any team member can, at a glance, see what others are doing and what work remains to be done.</a:t>
            </a:r>
          </a:p>
          <a:p>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105</a:t>
            </a:fld>
            <a:endParaRPr lang="en-US"/>
          </a:p>
        </p:txBody>
      </p:sp>
    </p:spTree>
    <p:extLst>
      <p:ext uri="{BB962C8B-B14F-4D97-AF65-F5344CB8AC3E}">
        <p14:creationId xmlns:p14="http://schemas.microsoft.com/office/powerpoint/2010/main" val="1761142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9CA7-C2D9-4316-BD04-EC7B0A3BAFC5}"/>
              </a:ext>
            </a:extLst>
          </p:cNvPr>
          <p:cNvSpPr>
            <a:spLocks noGrp="1"/>
          </p:cNvSpPr>
          <p:nvPr>
            <p:ph type="title"/>
          </p:nvPr>
        </p:nvSpPr>
        <p:spPr/>
        <p:txBody>
          <a:bodyPr/>
          <a:lstStyle/>
          <a:p>
            <a:r>
              <a:rPr lang="en-US" dirty="0"/>
              <a:t>The Scrum Sprint Cycle</a:t>
            </a:r>
          </a:p>
        </p:txBody>
      </p:sp>
      <p:sp>
        <p:nvSpPr>
          <p:cNvPr id="3" name="Content Placeholder 2">
            <a:extLst>
              <a:ext uri="{FF2B5EF4-FFF2-40B4-BE49-F238E27FC236}">
                <a16:creationId xmlns:a16="http://schemas.microsoft.com/office/drawing/2014/main" id="{1D18B80A-E639-48AE-B33D-52E36EEBD01B}"/>
              </a:ext>
            </a:extLst>
          </p:cNvPr>
          <p:cNvSpPr>
            <a:spLocks noGrp="1"/>
          </p:cNvSpPr>
          <p:nvPr>
            <p:ph idx="1"/>
          </p:nvPr>
        </p:nvSpPr>
        <p:spPr/>
        <p:txBody>
          <a:bodyPr>
            <a:normAutofit lnSpcReduction="10000"/>
          </a:bodyPr>
          <a:lstStyle/>
          <a:p>
            <a:r>
              <a:rPr lang="en-US" b="1" dirty="0">
                <a:solidFill>
                  <a:schemeClr val="accent2">
                    <a:lumMod val="75000"/>
                  </a:schemeClr>
                </a:solidFill>
              </a:rPr>
              <a:t>Review Meeting: </a:t>
            </a:r>
            <a:r>
              <a:rPr lang="en-US" dirty="0"/>
              <a:t>At the end of each sprint, there is a </a:t>
            </a:r>
            <a:r>
              <a:rPr lang="en-US" u="sng" dirty="0"/>
              <a:t>review meeting, </a:t>
            </a:r>
            <a:r>
              <a:rPr lang="en-US" dirty="0"/>
              <a:t>which involves the whole team. This meeting has two purposes. First, it is a means of process improvement.</a:t>
            </a:r>
          </a:p>
          <a:p>
            <a:pPr lvl="1"/>
            <a:r>
              <a:rPr lang="en-US" dirty="0"/>
              <a:t>The team reviews the way they have worked and reflects on how things could have been done better. </a:t>
            </a:r>
          </a:p>
          <a:p>
            <a:pPr lvl="1"/>
            <a:r>
              <a:rPr lang="en-US" dirty="0"/>
              <a:t>Second, it provides input on the product and the product state for the product backlog review that precedes the next sprint.</a:t>
            </a:r>
          </a:p>
        </p:txBody>
      </p:sp>
      <p:sp>
        <p:nvSpPr>
          <p:cNvPr id="4" name="Date Placeholder 3">
            <a:extLst>
              <a:ext uri="{FF2B5EF4-FFF2-40B4-BE49-F238E27FC236}">
                <a16:creationId xmlns:a16="http://schemas.microsoft.com/office/drawing/2014/main" id="{158801DB-F9DA-4972-BD30-369C00C2C38A}"/>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16678B53-A141-4D15-8FDB-9D4CC347ABC8}"/>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C8BD68CD-5D7B-48A5-8F3D-3C7AEAF775FF}"/>
              </a:ext>
            </a:extLst>
          </p:cNvPr>
          <p:cNvSpPr>
            <a:spLocks noGrp="1"/>
          </p:cNvSpPr>
          <p:nvPr>
            <p:ph type="sldNum" sz="quarter" idx="12"/>
          </p:nvPr>
        </p:nvSpPr>
        <p:spPr/>
        <p:txBody>
          <a:bodyPr/>
          <a:lstStyle/>
          <a:p>
            <a:pPr>
              <a:defRPr/>
            </a:pPr>
            <a:fld id="{EAB5BBF0-B782-3644-AFE1-10103AC25370}" type="slidenum">
              <a:rPr lang="en-US" smtClean="0"/>
              <a:pPr>
                <a:defRPr/>
              </a:pPr>
              <a:t>106</a:t>
            </a:fld>
            <a:endParaRPr lang="en-US"/>
          </a:p>
        </p:txBody>
      </p:sp>
    </p:spTree>
    <p:extLst>
      <p:ext uri="{BB962C8B-B14F-4D97-AF65-F5344CB8AC3E}">
        <p14:creationId xmlns:p14="http://schemas.microsoft.com/office/powerpoint/2010/main" val="27681219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Scrum Sprint Cycle</a:t>
            </a:r>
          </a:p>
        </p:txBody>
      </p:sp>
      <p:sp>
        <p:nvSpPr>
          <p:cNvPr id="3" name="Content Placeholder 2"/>
          <p:cNvSpPr>
            <a:spLocks noGrp="1"/>
          </p:cNvSpPr>
          <p:nvPr>
            <p:ph idx="1"/>
          </p:nvPr>
        </p:nvSpPr>
        <p:spPr/>
        <p:txBody>
          <a:bodyPr>
            <a:normAutofit/>
          </a:bodyPr>
          <a:lstStyle/>
          <a:p>
            <a:r>
              <a:rPr lang="en-US" dirty="0"/>
              <a:t>The development team </a:t>
            </a:r>
            <a:r>
              <a:rPr lang="en-US" b="1" dirty="0">
                <a:solidFill>
                  <a:schemeClr val="accent2">
                    <a:lumMod val="75000"/>
                  </a:schemeClr>
                </a:solidFill>
              </a:rPr>
              <a:t>demonstrates </a:t>
            </a:r>
            <a:r>
              <a:rPr lang="en-US" dirty="0"/>
              <a:t>and deliver the software increment to the customer so that functionality that has been implemented can be demonstrated and evaluated by the customer. It is important to note that the demo may not contain all planned functionality, but rather those functions that can be delivered within the time-box that was established.</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107</a:t>
            </a:fld>
            <a:endParaRPr lang="en-US"/>
          </a:p>
        </p:txBody>
      </p:sp>
    </p:spTree>
    <p:extLst>
      <p:ext uri="{BB962C8B-B14F-4D97-AF65-F5344CB8AC3E}">
        <p14:creationId xmlns:p14="http://schemas.microsoft.com/office/powerpoint/2010/main" val="18486361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350" y="393291"/>
            <a:ext cx="8787967" cy="987768"/>
          </a:xfrm>
        </p:spPr>
        <p:txBody>
          <a:bodyPr/>
          <a:lstStyle/>
          <a:p>
            <a:pPr algn="ctr"/>
            <a:r>
              <a:rPr lang="en-US" dirty="0"/>
              <a:t>Scrum Benefits</a:t>
            </a:r>
          </a:p>
        </p:txBody>
      </p:sp>
      <p:sp>
        <p:nvSpPr>
          <p:cNvPr id="3" name="Content Placeholder 2"/>
          <p:cNvSpPr>
            <a:spLocks noGrp="1"/>
          </p:cNvSpPr>
          <p:nvPr>
            <p:ph idx="1"/>
          </p:nvPr>
        </p:nvSpPr>
        <p:spPr>
          <a:xfrm>
            <a:off x="151350" y="1536700"/>
            <a:ext cx="8713250" cy="4813300"/>
          </a:xfrm>
        </p:spPr>
        <p:txBody>
          <a:bodyPr>
            <a:normAutofit fontScale="92500"/>
          </a:bodyPr>
          <a:lstStyle/>
          <a:p>
            <a:pPr marL="548640" indent="-514350">
              <a:buFont typeface="+mj-lt"/>
              <a:buAutoNum type="arabicPeriod"/>
            </a:pPr>
            <a:r>
              <a:rPr lang="en-GB" dirty="0"/>
              <a:t>The product is broken down into a set of manageable and understandable chunks (.</a:t>
            </a:r>
          </a:p>
          <a:p>
            <a:pPr marL="548640" indent="-514350">
              <a:buFont typeface="+mj-lt"/>
              <a:buAutoNum type="arabicPeriod"/>
            </a:pPr>
            <a:r>
              <a:rPr lang="en-GB" dirty="0"/>
              <a:t>Unstable requirements do not hold up progress.</a:t>
            </a:r>
          </a:p>
          <a:p>
            <a:pPr marL="548640" indent="-514350">
              <a:buFont typeface="+mj-lt"/>
              <a:buAutoNum type="arabicPeriod"/>
            </a:pPr>
            <a:r>
              <a:rPr lang="en-GB" dirty="0"/>
              <a:t>The whole team have visibility of everything and consequently team communication is improved.</a:t>
            </a:r>
          </a:p>
          <a:p>
            <a:pPr marL="548640" indent="-514350">
              <a:buFont typeface="+mj-lt"/>
              <a:buAutoNum type="arabicPeriod"/>
            </a:pPr>
            <a:r>
              <a:rPr lang="en-GB" dirty="0"/>
              <a:t>Customers see on-time delivery of increments and gain feedback on how the product works.</a:t>
            </a:r>
          </a:p>
          <a:p>
            <a:pPr marL="548640" indent="-514350">
              <a:buFont typeface="+mj-lt"/>
              <a:buAutoNum type="arabicPeriod"/>
            </a:pPr>
            <a:r>
              <a:rPr lang="en-GB" dirty="0"/>
              <a:t>Trust between customers and developers is established and a positive culture is created in which everyone expects the project to succeed.</a:t>
            </a:r>
          </a:p>
          <a:p>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108</a:t>
            </a:fld>
            <a:endParaRPr lang="en-US"/>
          </a:p>
        </p:txBody>
      </p:sp>
      <p:sp>
        <p:nvSpPr>
          <p:cNvPr id="8" name="TextBox 7">
            <a:extLst>
              <a:ext uri="{FF2B5EF4-FFF2-40B4-BE49-F238E27FC236}">
                <a16:creationId xmlns:a16="http://schemas.microsoft.com/office/drawing/2014/main" id="{40AA3F6C-DD8B-4C7F-B7D6-5F8593A6DE89}"/>
              </a:ext>
            </a:extLst>
          </p:cNvPr>
          <p:cNvSpPr txBox="1"/>
          <p:nvPr/>
        </p:nvSpPr>
        <p:spPr>
          <a:xfrm>
            <a:off x="204682" y="269046"/>
            <a:ext cx="8606586" cy="369332"/>
          </a:xfrm>
          <a:prstGeom prst="rect">
            <a:avLst/>
          </a:prstGeom>
          <a:noFill/>
        </p:spPr>
        <p:txBody>
          <a:bodyPr wrap="square">
            <a:spAutoFit/>
          </a:bodyPr>
          <a:lstStyle/>
          <a:p>
            <a:r>
              <a:rPr lang="en-GB" dirty="0"/>
              <a:t>Software Project </a:t>
            </a:r>
            <a:r>
              <a:rPr lang="en-GB" dirty="0">
                <a:sym typeface="Wingdings" panose="05000000000000000000" pitchFamily="2" charset="2"/>
              </a:rPr>
              <a:t> Epic(s) (Features)  Stories  Tasks</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Scrum</a:t>
            </a:r>
          </a:p>
        </p:txBody>
      </p:sp>
      <p:sp>
        <p:nvSpPr>
          <p:cNvPr id="3" name="Date Placeholder 2"/>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109</a:t>
            </a:fld>
            <a:endParaRPr lang="en-US"/>
          </a:p>
        </p:txBody>
      </p:sp>
      <p:pic>
        <p:nvPicPr>
          <p:cNvPr id="9" name="Picture 8" descr="3.10 Distributed Scrum.eps"/>
          <p:cNvPicPr>
            <a:picLocks noChangeAspect="1"/>
          </p:cNvPicPr>
          <p:nvPr/>
        </p:nvPicPr>
        <p:blipFill rotWithShape="1">
          <a:blip r:embed="rId2">
            <a:extLst>
              <a:ext uri="{28A0092B-C50C-407E-A947-70E740481C1C}">
                <a14:useLocalDpi xmlns:a14="http://schemas.microsoft.com/office/drawing/2010/main" val="0"/>
              </a:ext>
            </a:extLst>
          </a:blip>
          <a:srcRect r="20688"/>
          <a:stretch/>
        </p:blipFill>
        <p:spPr>
          <a:xfrm>
            <a:off x="457200" y="508001"/>
            <a:ext cx="8067367" cy="5884874"/>
          </a:xfrm>
          <a:prstGeom prst="rect">
            <a:avLst/>
          </a:prstGeom>
        </p:spPr>
      </p:pic>
    </p:spTree>
    <p:extLst>
      <p:ext uri="{BB962C8B-B14F-4D97-AF65-F5344CB8AC3E}">
        <p14:creationId xmlns:p14="http://schemas.microsoft.com/office/powerpoint/2010/main" val="2057772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3EC1D-75FF-41CE-866F-A1252D86A50A}"/>
              </a:ext>
            </a:extLst>
          </p:cNvPr>
          <p:cNvSpPr>
            <a:spLocks noGrp="1"/>
          </p:cNvSpPr>
          <p:nvPr>
            <p:ph type="dt" sz="half" idx="10"/>
          </p:nvPr>
        </p:nvSpPr>
        <p:spPr/>
        <p:txBody>
          <a:bodyPr/>
          <a:lstStyle/>
          <a:p>
            <a:pPr>
              <a:defRPr/>
            </a:pPr>
            <a:r>
              <a:rPr lang="en-GB"/>
              <a:t>30/10/2014</a:t>
            </a:r>
            <a:endParaRPr lang="en-US"/>
          </a:p>
        </p:txBody>
      </p:sp>
      <p:sp>
        <p:nvSpPr>
          <p:cNvPr id="3" name="Footer Placeholder 2">
            <a:extLst>
              <a:ext uri="{FF2B5EF4-FFF2-40B4-BE49-F238E27FC236}">
                <a16:creationId xmlns:a16="http://schemas.microsoft.com/office/drawing/2014/main" id="{FEBF3F5E-6FB1-4B29-81E1-2D8A8B52D2D6}"/>
              </a:ext>
            </a:extLst>
          </p:cNvPr>
          <p:cNvSpPr>
            <a:spLocks noGrp="1"/>
          </p:cNvSpPr>
          <p:nvPr>
            <p:ph type="ftr" sz="quarter" idx="11"/>
          </p:nvPr>
        </p:nvSpPr>
        <p:spPr/>
        <p:txBody>
          <a:bodyPr/>
          <a:lstStyle/>
          <a:p>
            <a:pPr>
              <a:defRPr/>
            </a:pPr>
            <a:r>
              <a:rPr lang="en-US"/>
              <a:t>Chapter 3 Agile Software Development</a:t>
            </a:r>
          </a:p>
        </p:txBody>
      </p:sp>
      <p:sp>
        <p:nvSpPr>
          <p:cNvPr id="4" name="Slide Number Placeholder 3">
            <a:extLst>
              <a:ext uri="{FF2B5EF4-FFF2-40B4-BE49-F238E27FC236}">
                <a16:creationId xmlns:a16="http://schemas.microsoft.com/office/drawing/2014/main" id="{AD7BB846-CBE0-487C-96EC-81F034E38A48}"/>
              </a:ext>
            </a:extLst>
          </p:cNvPr>
          <p:cNvSpPr>
            <a:spLocks noGrp="1"/>
          </p:cNvSpPr>
          <p:nvPr>
            <p:ph type="sldNum" sz="quarter" idx="12"/>
          </p:nvPr>
        </p:nvSpPr>
        <p:spPr/>
        <p:txBody>
          <a:bodyPr/>
          <a:lstStyle/>
          <a:p>
            <a:pPr>
              <a:defRPr/>
            </a:pPr>
            <a:fld id="{39D8CD3A-6A10-3249-A17B-90B73EF037C9}" type="slidenum">
              <a:rPr lang="en-US" smtClean="0"/>
              <a:pPr>
                <a:defRPr/>
              </a:pPr>
              <a:t>11</a:t>
            </a:fld>
            <a:endParaRPr lang="en-US"/>
          </a:p>
        </p:txBody>
      </p:sp>
      <p:sp>
        <p:nvSpPr>
          <p:cNvPr id="5" name="Smiley Face 4">
            <a:extLst>
              <a:ext uri="{FF2B5EF4-FFF2-40B4-BE49-F238E27FC236}">
                <a16:creationId xmlns:a16="http://schemas.microsoft.com/office/drawing/2014/main" id="{B7EEF983-0813-4A00-8070-1803B1BC0E98}"/>
              </a:ext>
            </a:extLst>
          </p:cNvPr>
          <p:cNvSpPr/>
          <p:nvPr/>
        </p:nvSpPr>
        <p:spPr>
          <a:xfrm>
            <a:off x="658905" y="4264772"/>
            <a:ext cx="1746806" cy="1385047"/>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F7F66BEB-F3BA-47EA-B194-06E5CECCAC06}"/>
              </a:ext>
            </a:extLst>
          </p:cNvPr>
          <p:cNvSpPr/>
          <p:nvPr/>
        </p:nvSpPr>
        <p:spPr>
          <a:xfrm>
            <a:off x="596152" y="611654"/>
            <a:ext cx="1746806" cy="1385047"/>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705877-A872-47C5-B07D-6D24D19DB53B}"/>
              </a:ext>
            </a:extLst>
          </p:cNvPr>
          <p:cNvSpPr txBox="1"/>
          <p:nvPr/>
        </p:nvSpPr>
        <p:spPr>
          <a:xfrm>
            <a:off x="2696135" y="1929653"/>
            <a:ext cx="1167756" cy="369332"/>
          </a:xfrm>
          <a:prstGeom prst="rect">
            <a:avLst/>
          </a:prstGeom>
          <a:noFill/>
        </p:spPr>
        <p:txBody>
          <a:bodyPr wrap="none" rtlCol="0">
            <a:spAutoFit/>
          </a:bodyPr>
          <a:lstStyle/>
          <a:p>
            <a:r>
              <a:rPr lang="en-US" dirty="0"/>
              <a:t>Developer</a:t>
            </a:r>
          </a:p>
        </p:txBody>
      </p:sp>
      <p:sp>
        <p:nvSpPr>
          <p:cNvPr id="8" name="TextBox 7">
            <a:extLst>
              <a:ext uri="{FF2B5EF4-FFF2-40B4-BE49-F238E27FC236}">
                <a16:creationId xmlns:a16="http://schemas.microsoft.com/office/drawing/2014/main" id="{FACFFBC7-E130-41DE-BB87-58786945B485}"/>
              </a:ext>
            </a:extLst>
          </p:cNvPr>
          <p:cNvSpPr txBox="1"/>
          <p:nvPr/>
        </p:nvSpPr>
        <p:spPr>
          <a:xfrm>
            <a:off x="2848535" y="4858870"/>
            <a:ext cx="1120820" cy="369332"/>
          </a:xfrm>
          <a:prstGeom prst="rect">
            <a:avLst/>
          </a:prstGeom>
          <a:noFill/>
        </p:spPr>
        <p:txBody>
          <a:bodyPr wrap="none" rtlCol="0">
            <a:spAutoFit/>
          </a:bodyPr>
          <a:lstStyle/>
          <a:p>
            <a:r>
              <a:rPr lang="en-US" dirty="0"/>
              <a:t>Customer</a:t>
            </a:r>
          </a:p>
        </p:txBody>
      </p:sp>
      <p:sp>
        <p:nvSpPr>
          <p:cNvPr id="10" name="Cylinder 9">
            <a:extLst>
              <a:ext uri="{FF2B5EF4-FFF2-40B4-BE49-F238E27FC236}">
                <a16:creationId xmlns:a16="http://schemas.microsoft.com/office/drawing/2014/main" id="{F696B9E5-320C-4F9C-8F28-DC35C4319932}"/>
              </a:ext>
            </a:extLst>
          </p:cNvPr>
          <p:cNvSpPr/>
          <p:nvPr/>
        </p:nvSpPr>
        <p:spPr>
          <a:xfrm>
            <a:off x="1354132" y="2538932"/>
            <a:ext cx="988826" cy="143883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EF7F40-2C92-44A2-B1D7-7539B51DAA1E}"/>
              </a:ext>
            </a:extLst>
          </p:cNvPr>
          <p:cNvSpPr txBox="1"/>
          <p:nvPr/>
        </p:nvSpPr>
        <p:spPr>
          <a:xfrm>
            <a:off x="2342958" y="3366637"/>
            <a:ext cx="1148071" cy="646331"/>
          </a:xfrm>
          <a:prstGeom prst="rect">
            <a:avLst/>
          </a:prstGeom>
          <a:noFill/>
        </p:spPr>
        <p:txBody>
          <a:bodyPr wrap="none" rtlCol="0">
            <a:spAutoFit/>
          </a:bodyPr>
          <a:lstStyle/>
          <a:p>
            <a:r>
              <a:rPr lang="en-US" dirty="0"/>
              <a:t>Software </a:t>
            </a:r>
          </a:p>
          <a:p>
            <a:r>
              <a:rPr lang="en-US" dirty="0"/>
              <a:t>Prototype</a:t>
            </a:r>
          </a:p>
        </p:txBody>
      </p:sp>
      <p:sp>
        <p:nvSpPr>
          <p:cNvPr id="12" name="Date Placeholder 1">
            <a:extLst>
              <a:ext uri="{FF2B5EF4-FFF2-40B4-BE49-F238E27FC236}">
                <a16:creationId xmlns:a16="http://schemas.microsoft.com/office/drawing/2014/main" id="{17B8FD4B-102F-42C4-904E-912FEAC664C7}"/>
              </a:ext>
            </a:extLst>
          </p:cNvPr>
          <p:cNvSpPr txBox="1">
            <a:spLocks/>
          </p:cNvSpPr>
          <p:nvPr/>
        </p:nvSpPr>
        <p:spPr>
          <a:xfrm>
            <a:off x="5927641" y="6156781"/>
            <a:ext cx="1746806"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GB"/>
              <a:t>30/10/2014</a:t>
            </a:r>
            <a:endParaRPr lang="en-US"/>
          </a:p>
        </p:txBody>
      </p:sp>
      <p:sp>
        <p:nvSpPr>
          <p:cNvPr id="13" name="Smiley Face 12">
            <a:extLst>
              <a:ext uri="{FF2B5EF4-FFF2-40B4-BE49-F238E27FC236}">
                <a16:creationId xmlns:a16="http://schemas.microsoft.com/office/drawing/2014/main" id="{B49C1705-9AE7-4652-A956-6DB324AB1E72}"/>
              </a:ext>
            </a:extLst>
          </p:cNvPr>
          <p:cNvSpPr/>
          <p:nvPr/>
        </p:nvSpPr>
        <p:spPr>
          <a:xfrm>
            <a:off x="5729299" y="4197724"/>
            <a:ext cx="1746806" cy="138504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DF78B8D1-B6B5-4417-9A91-68A0372D0CCD}"/>
              </a:ext>
            </a:extLst>
          </p:cNvPr>
          <p:cNvSpPr/>
          <p:nvPr/>
        </p:nvSpPr>
        <p:spPr>
          <a:xfrm>
            <a:off x="5666546" y="544606"/>
            <a:ext cx="1746806" cy="1385047"/>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D5046CF-F1A9-4EDC-B1CF-00C6C490EDAD}"/>
              </a:ext>
            </a:extLst>
          </p:cNvPr>
          <p:cNvSpPr txBox="1"/>
          <p:nvPr/>
        </p:nvSpPr>
        <p:spPr>
          <a:xfrm>
            <a:off x="7766529" y="1862605"/>
            <a:ext cx="1167756" cy="369332"/>
          </a:xfrm>
          <a:prstGeom prst="rect">
            <a:avLst/>
          </a:prstGeom>
          <a:noFill/>
        </p:spPr>
        <p:txBody>
          <a:bodyPr wrap="none" rtlCol="0">
            <a:spAutoFit/>
          </a:bodyPr>
          <a:lstStyle/>
          <a:p>
            <a:r>
              <a:rPr lang="en-US" dirty="0"/>
              <a:t>Developer</a:t>
            </a:r>
          </a:p>
        </p:txBody>
      </p:sp>
      <p:sp>
        <p:nvSpPr>
          <p:cNvPr id="16" name="TextBox 15">
            <a:extLst>
              <a:ext uri="{FF2B5EF4-FFF2-40B4-BE49-F238E27FC236}">
                <a16:creationId xmlns:a16="http://schemas.microsoft.com/office/drawing/2014/main" id="{769F3A43-EF6B-4EB9-90F9-5F1CD9284F26}"/>
              </a:ext>
            </a:extLst>
          </p:cNvPr>
          <p:cNvSpPr txBox="1"/>
          <p:nvPr/>
        </p:nvSpPr>
        <p:spPr>
          <a:xfrm>
            <a:off x="7918929" y="4791822"/>
            <a:ext cx="1120820" cy="369332"/>
          </a:xfrm>
          <a:prstGeom prst="rect">
            <a:avLst/>
          </a:prstGeom>
          <a:noFill/>
        </p:spPr>
        <p:txBody>
          <a:bodyPr wrap="none" rtlCol="0">
            <a:spAutoFit/>
          </a:bodyPr>
          <a:lstStyle/>
          <a:p>
            <a:r>
              <a:rPr lang="en-US" dirty="0"/>
              <a:t>Customer</a:t>
            </a:r>
          </a:p>
        </p:txBody>
      </p:sp>
      <p:sp>
        <p:nvSpPr>
          <p:cNvPr id="17" name="Cylinder 16">
            <a:extLst>
              <a:ext uri="{FF2B5EF4-FFF2-40B4-BE49-F238E27FC236}">
                <a16:creationId xmlns:a16="http://schemas.microsoft.com/office/drawing/2014/main" id="{DFD68CC2-F78E-402B-8038-8C5A03FB2CCE}"/>
              </a:ext>
            </a:extLst>
          </p:cNvPr>
          <p:cNvSpPr/>
          <p:nvPr/>
        </p:nvSpPr>
        <p:spPr>
          <a:xfrm>
            <a:off x="6424526" y="2471884"/>
            <a:ext cx="988826" cy="143883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2C2B50-0114-4163-B29A-BA9C35ABAD09}"/>
              </a:ext>
            </a:extLst>
          </p:cNvPr>
          <p:cNvSpPr txBox="1"/>
          <p:nvPr/>
        </p:nvSpPr>
        <p:spPr>
          <a:xfrm>
            <a:off x="7413352" y="3299589"/>
            <a:ext cx="1148071" cy="646331"/>
          </a:xfrm>
          <a:prstGeom prst="rect">
            <a:avLst/>
          </a:prstGeom>
          <a:noFill/>
        </p:spPr>
        <p:txBody>
          <a:bodyPr wrap="none" rtlCol="0">
            <a:spAutoFit/>
          </a:bodyPr>
          <a:lstStyle/>
          <a:p>
            <a:r>
              <a:rPr lang="en-US" dirty="0"/>
              <a:t>Software </a:t>
            </a:r>
          </a:p>
          <a:p>
            <a:r>
              <a:rPr lang="en-US" dirty="0"/>
              <a:t>Prototype</a:t>
            </a:r>
          </a:p>
        </p:txBody>
      </p:sp>
      <p:sp>
        <p:nvSpPr>
          <p:cNvPr id="19" name="TextBox 18">
            <a:extLst>
              <a:ext uri="{FF2B5EF4-FFF2-40B4-BE49-F238E27FC236}">
                <a16:creationId xmlns:a16="http://schemas.microsoft.com/office/drawing/2014/main" id="{0872DC74-FFCF-43C1-808F-63CC6449B924}"/>
              </a:ext>
            </a:extLst>
          </p:cNvPr>
          <p:cNvSpPr txBox="1"/>
          <p:nvPr/>
        </p:nvSpPr>
        <p:spPr>
          <a:xfrm>
            <a:off x="2531920" y="311756"/>
            <a:ext cx="1918217" cy="369332"/>
          </a:xfrm>
          <a:prstGeom prst="rect">
            <a:avLst/>
          </a:prstGeom>
          <a:noFill/>
        </p:spPr>
        <p:txBody>
          <a:bodyPr wrap="none" rtlCol="0">
            <a:spAutoFit/>
          </a:bodyPr>
          <a:lstStyle/>
          <a:p>
            <a:r>
              <a:rPr lang="en-US" dirty="0"/>
              <a:t>FAIL-FIRST SIGNS</a:t>
            </a:r>
          </a:p>
        </p:txBody>
      </p:sp>
      <p:sp>
        <p:nvSpPr>
          <p:cNvPr id="20" name="Freeform: Shape 19">
            <a:extLst>
              <a:ext uri="{FF2B5EF4-FFF2-40B4-BE49-F238E27FC236}">
                <a16:creationId xmlns:a16="http://schemas.microsoft.com/office/drawing/2014/main" id="{EE7EE988-4B99-4A79-A709-93F4FBABFC4C}"/>
              </a:ext>
            </a:extLst>
          </p:cNvPr>
          <p:cNvSpPr/>
          <p:nvPr/>
        </p:nvSpPr>
        <p:spPr>
          <a:xfrm>
            <a:off x="1432112" y="900953"/>
            <a:ext cx="5863161" cy="4928347"/>
          </a:xfrm>
          <a:custGeom>
            <a:avLst/>
            <a:gdLst>
              <a:gd name="connsiteX0" fmla="*/ 2796988 w 5863161"/>
              <a:gd name="connsiteY0" fmla="*/ 2823882 h 4928347"/>
              <a:gd name="connsiteX1" fmla="*/ 2723029 w 5863161"/>
              <a:gd name="connsiteY1" fmla="*/ 2749923 h 4928347"/>
              <a:gd name="connsiteX2" fmla="*/ 2655794 w 5863161"/>
              <a:gd name="connsiteY2" fmla="*/ 2675965 h 4928347"/>
              <a:gd name="connsiteX3" fmla="*/ 2635623 w 5863161"/>
              <a:gd name="connsiteY3" fmla="*/ 2628900 h 4928347"/>
              <a:gd name="connsiteX4" fmla="*/ 2548217 w 5863161"/>
              <a:gd name="connsiteY4" fmla="*/ 2494429 h 4928347"/>
              <a:gd name="connsiteX5" fmla="*/ 2534770 w 5863161"/>
              <a:gd name="connsiteY5" fmla="*/ 2454088 h 4928347"/>
              <a:gd name="connsiteX6" fmla="*/ 2528047 w 5863161"/>
              <a:gd name="connsiteY6" fmla="*/ 2433918 h 4928347"/>
              <a:gd name="connsiteX7" fmla="*/ 2541494 w 5863161"/>
              <a:gd name="connsiteY7" fmla="*/ 2393576 h 4928347"/>
              <a:gd name="connsiteX8" fmla="*/ 2622176 w 5863161"/>
              <a:gd name="connsiteY8" fmla="*/ 2373406 h 4928347"/>
              <a:gd name="connsiteX9" fmla="*/ 2669241 w 5863161"/>
              <a:gd name="connsiteY9" fmla="*/ 2353235 h 4928347"/>
              <a:gd name="connsiteX10" fmla="*/ 2749923 w 5863161"/>
              <a:gd name="connsiteY10" fmla="*/ 2339788 h 4928347"/>
              <a:gd name="connsiteX11" fmla="*/ 2790264 w 5863161"/>
              <a:gd name="connsiteY11" fmla="*/ 2326341 h 4928347"/>
              <a:gd name="connsiteX12" fmla="*/ 2911288 w 5863161"/>
              <a:gd name="connsiteY12" fmla="*/ 2333065 h 4928347"/>
              <a:gd name="connsiteX13" fmla="*/ 3059206 w 5863161"/>
              <a:gd name="connsiteY13" fmla="*/ 2386853 h 4928347"/>
              <a:gd name="connsiteX14" fmla="*/ 3092823 w 5863161"/>
              <a:gd name="connsiteY14" fmla="*/ 2407023 h 4928347"/>
              <a:gd name="connsiteX15" fmla="*/ 3133164 w 5863161"/>
              <a:gd name="connsiteY15" fmla="*/ 2413747 h 4928347"/>
              <a:gd name="connsiteX16" fmla="*/ 3173506 w 5863161"/>
              <a:gd name="connsiteY16" fmla="*/ 2433918 h 4928347"/>
              <a:gd name="connsiteX17" fmla="*/ 3207123 w 5863161"/>
              <a:gd name="connsiteY17" fmla="*/ 2467535 h 4928347"/>
              <a:gd name="connsiteX18" fmla="*/ 3281082 w 5863161"/>
              <a:gd name="connsiteY18" fmla="*/ 2501153 h 4928347"/>
              <a:gd name="connsiteX19" fmla="*/ 3361764 w 5863161"/>
              <a:gd name="connsiteY19" fmla="*/ 2581835 h 4928347"/>
              <a:gd name="connsiteX20" fmla="*/ 3375212 w 5863161"/>
              <a:gd name="connsiteY20" fmla="*/ 2615453 h 4928347"/>
              <a:gd name="connsiteX21" fmla="*/ 3395382 w 5863161"/>
              <a:gd name="connsiteY21" fmla="*/ 2655794 h 4928347"/>
              <a:gd name="connsiteX22" fmla="*/ 3402106 w 5863161"/>
              <a:gd name="connsiteY22" fmla="*/ 2682688 h 4928347"/>
              <a:gd name="connsiteX23" fmla="*/ 3415553 w 5863161"/>
              <a:gd name="connsiteY23" fmla="*/ 2716306 h 4928347"/>
              <a:gd name="connsiteX24" fmla="*/ 3435723 w 5863161"/>
              <a:gd name="connsiteY24" fmla="*/ 2770094 h 4928347"/>
              <a:gd name="connsiteX25" fmla="*/ 3429000 w 5863161"/>
              <a:gd name="connsiteY25" fmla="*/ 2978523 h 4928347"/>
              <a:gd name="connsiteX26" fmla="*/ 3388659 w 5863161"/>
              <a:gd name="connsiteY26" fmla="*/ 3059206 h 4928347"/>
              <a:gd name="connsiteX27" fmla="*/ 3341594 w 5863161"/>
              <a:gd name="connsiteY27" fmla="*/ 3065929 h 4928347"/>
              <a:gd name="connsiteX28" fmla="*/ 3207123 w 5863161"/>
              <a:gd name="connsiteY28" fmla="*/ 3106271 h 4928347"/>
              <a:gd name="connsiteX29" fmla="*/ 2891117 w 5863161"/>
              <a:gd name="connsiteY29" fmla="*/ 3133165 h 4928347"/>
              <a:gd name="connsiteX30" fmla="*/ 2602006 w 5863161"/>
              <a:gd name="connsiteY30" fmla="*/ 3126441 h 4928347"/>
              <a:gd name="connsiteX31" fmla="*/ 2528047 w 5863161"/>
              <a:gd name="connsiteY31" fmla="*/ 3106271 h 4928347"/>
              <a:gd name="connsiteX32" fmla="*/ 2494429 w 5863161"/>
              <a:gd name="connsiteY32" fmla="*/ 3099547 h 4928347"/>
              <a:gd name="connsiteX33" fmla="*/ 2460812 w 5863161"/>
              <a:gd name="connsiteY33" fmla="*/ 3079376 h 4928347"/>
              <a:gd name="connsiteX34" fmla="*/ 2420470 w 5863161"/>
              <a:gd name="connsiteY34" fmla="*/ 3052482 h 4928347"/>
              <a:gd name="connsiteX35" fmla="*/ 2386853 w 5863161"/>
              <a:gd name="connsiteY35" fmla="*/ 3012141 h 4928347"/>
              <a:gd name="connsiteX36" fmla="*/ 2366682 w 5863161"/>
              <a:gd name="connsiteY36" fmla="*/ 2991971 h 4928347"/>
              <a:gd name="connsiteX37" fmla="*/ 2339788 w 5863161"/>
              <a:gd name="connsiteY37" fmla="*/ 2958353 h 4928347"/>
              <a:gd name="connsiteX38" fmla="*/ 2319617 w 5863161"/>
              <a:gd name="connsiteY38" fmla="*/ 2924735 h 4928347"/>
              <a:gd name="connsiteX39" fmla="*/ 2299447 w 5863161"/>
              <a:gd name="connsiteY39" fmla="*/ 2897841 h 4928347"/>
              <a:gd name="connsiteX40" fmla="*/ 2286000 w 5863161"/>
              <a:gd name="connsiteY40" fmla="*/ 2857500 h 4928347"/>
              <a:gd name="connsiteX41" fmla="*/ 2265829 w 5863161"/>
              <a:gd name="connsiteY41" fmla="*/ 2837329 h 4928347"/>
              <a:gd name="connsiteX42" fmla="*/ 2259106 w 5863161"/>
              <a:gd name="connsiteY42" fmla="*/ 2810435 h 4928347"/>
              <a:gd name="connsiteX43" fmla="*/ 2245659 w 5863161"/>
              <a:gd name="connsiteY43" fmla="*/ 2783541 h 4928347"/>
              <a:gd name="connsiteX44" fmla="*/ 2238935 w 5863161"/>
              <a:gd name="connsiteY44" fmla="*/ 2763371 h 4928347"/>
              <a:gd name="connsiteX45" fmla="*/ 2232212 w 5863161"/>
              <a:gd name="connsiteY45" fmla="*/ 2736476 h 4928347"/>
              <a:gd name="connsiteX46" fmla="*/ 2218764 w 5863161"/>
              <a:gd name="connsiteY46" fmla="*/ 2716306 h 4928347"/>
              <a:gd name="connsiteX47" fmla="*/ 2218764 w 5863161"/>
              <a:gd name="connsiteY47" fmla="*/ 2514600 h 4928347"/>
              <a:gd name="connsiteX48" fmla="*/ 2232212 w 5863161"/>
              <a:gd name="connsiteY48" fmla="*/ 2480982 h 4928347"/>
              <a:gd name="connsiteX49" fmla="*/ 2238935 w 5863161"/>
              <a:gd name="connsiteY49" fmla="*/ 2460812 h 4928347"/>
              <a:gd name="connsiteX50" fmla="*/ 2259106 w 5863161"/>
              <a:gd name="connsiteY50" fmla="*/ 2440641 h 4928347"/>
              <a:gd name="connsiteX51" fmla="*/ 2306170 w 5863161"/>
              <a:gd name="connsiteY51" fmla="*/ 2400300 h 4928347"/>
              <a:gd name="connsiteX52" fmla="*/ 2333064 w 5863161"/>
              <a:gd name="connsiteY52" fmla="*/ 2366682 h 4928347"/>
              <a:gd name="connsiteX53" fmla="*/ 2366682 w 5863161"/>
              <a:gd name="connsiteY53" fmla="*/ 2346512 h 4928347"/>
              <a:gd name="connsiteX54" fmla="*/ 2386853 w 5863161"/>
              <a:gd name="connsiteY54" fmla="*/ 2326341 h 4928347"/>
              <a:gd name="connsiteX55" fmla="*/ 2447364 w 5863161"/>
              <a:gd name="connsiteY55" fmla="*/ 2279276 h 4928347"/>
              <a:gd name="connsiteX56" fmla="*/ 2467535 w 5863161"/>
              <a:gd name="connsiteY56" fmla="*/ 2259106 h 4928347"/>
              <a:gd name="connsiteX57" fmla="*/ 2507876 w 5863161"/>
              <a:gd name="connsiteY57" fmla="*/ 2245659 h 4928347"/>
              <a:gd name="connsiteX58" fmla="*/ 2602006 w 5863161"/>
              <a:gd name="connsiteY58" fmla="*/ 2205318 h 4928347"/>
              <a:gd name="connsiteX59" fmla="*/ 3247464 w 5863161"/>
              <a:gd name="connsiteY59" fmla="*/ 2218765 h 4928347"/>
              <a:gd name="connsiteX60" fmla="*/ 3281082 w 5863161"/>
              <a:gd name="connsiteY60" fmla="*/ 2238935 h 4928347"/>
              <a:gd name="connsiteX61" fmla="*/ 3334870 w 5863161"/>
              <a:gd name="connsiteY61" fmla="*/ 2265829 h 4928347"/>
              <a:gd name="connsiteX62" fmla="*/ 3355041 w 5863161"/>
              <a:gd name="connsiteY62" fmla="*/ 2286000 h 4928347"/>
              <a:gd name="connsiteX63" fmla="*/ 3402106 w 5863161"/>
              <a:gd name="connsiteY63" fmla="*/ 2306171 h 4928347"/>
              <a:gd name="connsiteX64" fmla="*/ 3469341 w 5863161"/>
              <a:gd name="connsiteY64" fmla="*/ 2373406 h 4928347"/>
              <a:gd name="connsiteX65" fmla="*/ 3496235 w 5863161"/>
              <a:gd name="connsiteY65" fmla="*/ 2393576 h 4928347"/>
              <a:gd name="connsiteX66" fmla="*/ 3550023 w 5863161"/>
              <a:gd name="connsiteY66" fmla="*/ 2474259 h 4928347"/>
              <a:gd name="connsiteX67" fmla="*/ 3590364 w 5863161"/>
              <a:gd name="connsiteY67" fmla="*/ 2541494 h 4928347"/>
              <a:gd name="connsiteX68" fmla="*/ 3597088 w 5863161"/>
              <a:gd name="connsiteY68" fmla="*/ 2568388 h 4928347"/>
              <a:gd name="connsiteX69" fmla="*/ 3637429 w 5863161"/>
              <a:gd name="connsiteY69" fmla="*/ 2675965 h 4928347"/>
              <a:gd name="connsiteX70" fmla="*/ 3644153 w 5863161"/>
              <a:gd name="connsiteY70" fmla="*/ 2736476 h 4928347"/>
              <a:gd name="connsiteX71" fmla="*/ 3657600 w 5863161"/>
              <a:gd name="connsiteY71" fmla="*/ 2763371 h 4928347"/>
              <a:gd name="connsiteX72" fmla="*/ 3664323 w 5863161"/>
              <a:gd name="connsiteY72" fmla="*/ 2931459 h 4928347"/>
              <a:gd name="connsiteX73" fmla="*/ 3650876 w 5863161"/>
              <a:gd name="connsiteY73" fmla="*/ 3099547 h 4928347"/>
              <a:gd name="connsiteX74" fmla="*/ 3644153 w 5863161"/>
              <a:gd name="connsiteY74" fmla="*/ 3119718 h 4928347"/>
              <a:gd name="connsiteX75" fmla="*/ 3637429 w 5863161"/>
              <a:gd name="connsiteY75" fmla="*/ 3153335 h 4928347"/>
              <a:gd name="connsiteX76" fmla="*/ 3623982 w 5863161"/>
              <a:gd name="connsiteY76" fmla="*/ 3186953 h 4928347"/>
              <a:gd name="connsiteX77" fmla="*/ 3529853 w 5863161"/>
              <a:gd name="connsiteY77" fmla="*/ 3234018 h 4928347"/>
              <a:gd name="connsiteX78" fmla="*/ 3442447 w 5863161"/>
              <a:gd name="connsiteY78" fmla="*/ 3267635 h 4928347"/>
              <a:gd name="connsiteX79" fmla="*/ 3314700 w 5863161"/>
              <a:gd name="connsiteY79" fmla="*/ 3281082 h 4928347"/>
              <a:gd name="connsiteX80" fmla="*/ 2958353 w 5863161"/>
              <a:gd name="connsiteY80" fmla="*/ 3301253 h 4928347"/>
              <a:gd name="connsiteX81" fmla="*/ 2763370 w 5863161"/>
              <a:gd name="connsiteY81" fmla="*/ 3287806 h 4928347"/>
              <a:gd name="connsiteX82" fmla="*/ 2723029 w 5863161"/>
              <a:gd name="connsiteY82" fmla="*/ 3281082 h 4928347"/>
              <a:gd name="connsiteX83" fmla="*/ 2702859 w 5863161"/>
              <a:gd name="connsiteY83" fmla="*/ 3267635 h 4928347"/>
              <a:gd name="connsiteX84" fmla="*/ 2649070 w 5863161"/>
              <a:gd name="connsiteY84" fmla="*/ 3247465 h 4928347"/>
              <a:gd name="connsiteX85" fmla="*/ 2575112 w 5863161"/>
              <a:gd name="connsiteY85" fmla="*/ 3207123 h 4928347"/>
              <a:gd name="connsiteX86" fmla="*/ 2507876 w 5863161"/>
              <a:gd name="connsiteY86" fmla="*/ 3166782 h 4928347"/>
              <a:gd name="connsiteX87" fmla="*/ 2467535 w 5863161"/>
              <a:gd name="connsiteY87" fmla="*/ 3146612 h 4928347"/>
              <a:gd name="connsiteX88" fmla="*/ 2420470 w 5863161"/>
              <a:gd name="connsiteY88" fmla="*/ 3119718 h 4928347"/>
              <a:gd name="connsiteX89" fmla="*/ 2353235 w 5863161"/>
              <a:gd name="connsiteY89" fmla="*/ 3092823 h 4928347"/>
              <a:gd name="connsiteX90" fmla="*/ 2272553 w 5863161"/>
              <a:gd name="connsiteY90" fmla="*/ 3018865 h 4928347"/>
              <a:gd name="connsiteX91" fmla="*/ 2238935 w 5863161"/>
              <a:gd name="connsiteY91" fmla="*/ 2998694 h 4928347"/>
              <a:gd name="connsiteX92" fmla="*/ 2198594 w 5863161"/>
              <a:gd name="connsiteY92" fmla="*/ 2951629 h 4928347"/>
              <a:gd name="connsiteX93" fmla="*/ 2178423 w 5863161"/>
              <a:gd name="connsiteY93" fmla="*/ 2924735 h 4928347"/>
              <a:gd name="connsiteX94" fmla="*/ 2151529 w 5863161"/>
              <a:gd name="connsiteY94" fmla="*/ 2884394 h 4928347"/>
              <a:gd name="connsiteX95" fmla="*/ 2144806 w 5863161"/>
              <a:gd name="connsiteY95" fmla="*/ 2857500 h 4928347"/>
              <a:gd name="connsiteX96" fmla="*/ 2104464 w 5863161"/>
              <a:gd name="connsiteY96" fmla="*/ 2803712 h 4928347"/>
              <a:gd name="connsiteX97" fmla="*/ 2084294 w 5863161"/>
              <a:gd name="connsiteY97" fmla="*/ 2776818 h 4928347"/>
              <a:gd name="connsiteX98" fmla="*/ 2077570 w 5863161"/>
              <a:gd name="connsiteY98" fmla="*/ 2743200 h 4928347"/>
              <a:gd name="connsiteX99" fmla="*/ 2037229 w 5863161"/>
              <a:gd name="connsiteY99" fmla="*/ 2669241 h 4928347"/>
              <a:gd name="connsiteX100" fmla="*/ 2017059 w 5863161"/>
              <a:gd name="connsiteY100" fmla="*/ 2588559 h 4928347"/>
              <a:gd name="connsiteX101" fmla="*/ 2003612 w 5863161"/>
              <a:gd name="connsiteY101" fmla="*/ 2561665 h 4928347"/>
              <a:gd name="connsiteX102" fmla="*/ 1996888 w 5863161"/>
              <a:gd name="connsiteY102" fmla="*/ 2521323 h 4928347"/>
              <a:gd name="connsiteX103" fmla="*/ 1976717 w 5863161"/>
              <a:gd name="connsiteY103" fmla="*/ 2501153 h 4928347"/>
              <a:gd name="connsiteX104" fmla="*/ 1956547 w 5863161"/>
              <a:gd name="connsiteY104" fmla="*/ 2420471 h 4928347"/>
              <a:gd name="connsiteX105" fmla="*/ 1943100 w 5863161"/>
              <a:gd name="connsiteY105" fmla="*/ 2373406 h 4928347"/>
              <a:gd name="connsiteX106" fmla="*/ 1936376 w 5863161"/>
              <a:gd name="connsiteY106" fmla="*/ 2333065 h 4928347"/>
              <a:gd name="connsiteX107" fmla="*/ 1916206 w 5863161"/>
              <a:gd name="connsiteY107" fmla="*/ 2279276 h 4928347"/>
              <a:gd name="connsiteX108" fmla="*/ 1929653 w 5863161"/>
              <a:gd name="connsiteY108" fmla="*/ 2171700 h 4928347"/>
              <a:gd name="connsiteX109" fmla="*/ 1943100 w 5863161"/>
              <a:gd name="connsiteY109" fmla="*/ 2144806 h 4928347"/>
              <a:gd name="connsiteX110" fmla="*/ 2003612 w 5863161"/>
              <a:gd name="connsiteY110" fmla="*/ 2104465 h 4928347"/>
              <a:gd name="connsiteX111" fmla="*/ 2037229 w 5863161"/>
              <a:gd name="connsiteY111" fmla="*/ 2077571 h 4928347"/>
              <a:gd name="connsiteX112" fmla="*/ 2124635 w 5863161"/>
              <a:gd name="connsiteY112" fmla="*/ 2057400 h 4928347"/>
              <a:gd name="connsiteX113" fmla="*/ 2151529 w 5863161"/>
              <a:gd name="connsiteY113" fmla="*/ 2050676 h 4928347"/>
              <a:gd name="connsiteX114" fmla="*/ 2245659 w 5863161"/>
              <a:gd name="connsiteY114" fmla="*/ 2037229 h 4928347"/>
              <a:gd name="connsiteX115" fmla="*/ 2306170 w 5863161"/>
              <a:gd name="connsiteY115" fmla="*/ 2023782 h 4928347"/>
              <a:gd name="connsiteX116" fmla="*/ 2286000 w 5863161"/>
              <a:gd name="connsiteY116" fmla="*/ 2030506 h 4928347"/>
              <a:gd name="connsiteX117" fmla="*/ 2575112 w 5863161"/>
              <a:gd name="connsiteY117" fmla="*/ 2043953 h 4928347"/>
              <a:gd name="connsiteX118" fmla="*/ 2756647 w 5863161"/>
              <a:gd name="connsiteY118" fmla="*/ 2070847 h 4928347"/>
              <a:gd name="connsiteX119" fmla="*/ 2850776 w 5863161"/>
              <a:gd name="connsiteY119" fmla="*/ 2077571 h 4928347"/>
              <a:gd name="connsiteX120" fmla="*/ 2931459 w 5863161"/>
              <a:gd name="connsiteY120" fmla="*/ 2104465 h 4928347"/>
              <a:gd name="connsiteX121" fmla="*/ 3052482 w 5863161"/>
              <a:gd name="connsiteY121" fmla="*/ 2158253 h 4928347"/>
              <a:gd name="connsiteX122" fmla="*/ 3092823 w 5863161"/>
              <a:gd name="connsiteY122" fmla="*/ 2178423 h 4928347"/>
              <a:gd name="connsiteX123" fmla="*/ 3133164 w 5863161"/>
              <a:gd name="connsiteY123" fmla="*/ 2185147 h 4928347"/>
              <a:gd name="connsiteX124" fmla="*/ 3180229 w 5863161"/>
              <a:gd name="connsiteY124" fmla="*/ 2225488 h 4928347"/>
              <a:gd name="connsiteX125" fmla="*/ 3240741 w 5863161"/>
              <a:gd name="connsiteY125" fmla="*/ 2232212 h 4928347"/>
              <a:gd name="connsiteX126" fmla="*/ 3274359 w 5863161"/>
              <a:gd name="connsiteY126" fmla="*/ 2252382 h 4928347"/>
              <a:gd name="connsiteX127" fmla="*/ 3301253 w 5863161"/>
              <a:gd name="connsiteY127" fmla="*/ 2265829 h 4928347"/>
              <a:gd name="connsiteX128" fmla="*/ 3375212 w 5863161"/>
              <a:gd name="connsiteY128" fmla="*/ 2319618 h 4928347"/>
              <a:gd name="connsiteX129" fmla="*/ 3422276 w 5863161"/>
              <a:gd name="connsiteY129" fmla="*/ 2339788 h 4928347"/>
              <a:gd name="connsiteX130" fmla="*/ 3449170 w 5863161"/>
              <a:gd name="connsiteY130" fmla="*/ 2359959 h 4928347"/>
              <a:gd name="connsiteX131" fmla="*/ 3482788 w 5863161"/>
              <a:gd name="connsiteY131" fmla="*/ 2380129 h 4928347"/>
              <a:gd name="connsiteX132" fmla="*/ 3543300 w 5863161"/>
              <a:gd name="connsiteY132" fmla="*/ 2420471 h 4928347"/>
              <a:gd name="connsiteX133" fmla="*/ 3576917 w 5863161"/>
              <a:gd name="connsiteY133" fmla="*/ 2460812 h 4928347"/>
              <a:gd name="connsiteX134" fmla="*/ 3623982 w 5863161"/>
              <a:gd name="connsiteY134" fmla="*/ 2480982 h 4928347"/>
              <a:gd name="connsiteX135" fmla="*/ 3644153 w 5863161"/>
              <a:gd name="connsiteY135" fmla="*/ 2501153 h 4928347"/>
              <a:gd name="connsiteX136" fmla="*/ 3657600 w 5863161"/>
              <a:gd name="connsiteY136" fmla="*/ 2521323 h 4928347"/>
              <a:gd name="connsiteX137" fmla="*/ 3677770 w 5863161"/>
              <a:gd name="connsiteY137" fmla="*/ 2534771 h 4928347"/>
              <a:gd name="connsiteX138" fmla="*/ 3738282 w 5863161"/>
              <a:gd name="connsiteY138" fmla="*/ 2628900 h 4928347"/>
              <a:gd name="connsiteX139" fmla="*/ 3758453 w 5863161"/>
              <a:gd name="connsiteY139" fmla="*/ 2655794 h 4928347"/>
              <a:gd name="connsiteX140" fmla="*/ 3792070 w 5863161"/>
              <a:gd name="connsiteY140" fmla="*/ 2729753 h 4928347"/>
              <a:gd name="connsiteX141" fmla="*/ 3839135 w 5863161"/>
              <a:gd name="connsiteY141" fmla="*/ 2790265 h 4928347"/>
              <a:gd name="connsiteX142" fmla="*/ 3886200 w 5863161"/>
              <a:gd name="connsiteY142" fmla="*/ 2864223 h 4928347"/>
              <a:gd name="connsiteX143" fmla="*/ 3906370 w 5863161"/>
              <a:gd name="connsiteY143" fmla="*/ 2951629 h 4928347"/>
              <a:gd name="connsiteX144" fmla="*/ 3933264 w 5863161"/>
              <a:gd name="connsiteY144" fmla="*/ 3012141 h 4928347"/>
              <a:gd name="connsiteX145" fmla="*/ 3939988 w 5863161"/>
              <a:gd name="connsiteY145" fmla="*/ 3099547 h 4928347"/>
              <a:gd name="connsiteX146" fmla="*/ 3913094 w 5863161"/>
              <a:gd name="connsiteY146" fmla="*/ 3388659 h 4928347"/>
              <a:gd name="connsiteX147" fmla="*/ 3899647 w 5863161"/>
              <a:gd name="connsiteY147" fmla="*/ 3429000 h 4928347"/>
              <a:gd name="connsiteX148" fmla="*/ 3805517 w 5863161"/>
              <a:gd name="connsiteY148" fmla="*/ 3536576 h 4928347"/>
              <a:gd name="connsiteX149" fmla="*/ 3758453 w 5863161"/>
              <a:gd name="connsiteY149" fmla="*/ 3576918 h 4928347"/>
              <a:gd name="connsiteX150" fmla="*/ 3664323 w 5863161"/>
              <a:gd name="connsiteY150" fmla="*/ 3630706 h 4928347"/>
              <a:gd name="connsiteX151" fmla="*/ 3637429 w 5863161"/>
              <a:gd name="connsiteY151" fmla="*/ 3650876 h 4928347"/>
              <a:gd name="connsiteX152" fmla="*/ 3482788 w 5863161"/>
              <a:gd name="connsiteY152" fmla="*/ 3677771 h 4928347"/>
              <a:gd name="connsiteX153" fmla="*/ 3133164 w 5863161"/>
              <a:gd name="connsiteY153" fmla="*/ 3671047 h 4928347"/>
              <a:gd name="connsiteX154" fmla="*/ 2944906 w 5863161"/>
              <a:gd name="connsiteY154" fmla="*/ 3630706 h 4928347"/>
              <a:gd name="connsiteX155" fmla="*/ 2770094 w 5863161"/>
              <a:gd name="connsiteY155" fmla="*/ 3576918 h 4928347"/>
              <a:gd name="connsiteX156" fmla="*/ 2696135 w 5863161"/>
              <a:gd name="connsiteY156" fmla="*/ 3550023 h 4928347"/>
              <a:gd name="connsiteX157" fmla="*/ 2649070 w 5863161"/>
              <a:gd name="connsiteY157" fmla="*/ 3516406 h 4928347"/>
              <a:gd name="connsiteX158" fmla="*/ 2272553 w 5863161"/>
              <a:gd name="connsiteY158" fmla="*/ 3301253 h 4928347"/>
              <a:gd name="connsiteX159" fmla="*/ 2164976 w 5863161"/>
              <a:gd name="connsiteY159" fmla="*/ 3160059 h 4928347"/>
              <a:gd name="connsiteX160" fmla="*/ 2030506 w 5863161"/>
              <a:gd name="connsiteY160" fmla="*/ 3005418 h 4928347"/>
              <a:gd name="connsiteX161" fmla="*/ 1896035 w 5863161"/>
              <a:gd name="connsiteY161" fmla="*/ 2844053 h 4928347"/>
              <a:gd name="connsiteX162" fmla="*/ 1875864 w 5863161"/>
              <a:gd name="connsiteY162" fmla="*/ 2796988 h 4928347"/>
              <a:gd name="connsiteX163" fmla="*/ 1781735 w 5863161"/>
              <a:gd name="connsiteY163" fmla="*/ 2662518 h 4928347"/>
              <a:gd name="connsiteX164" fmla="*/ 1761564 w 5863161"/>
              <a:gd name="connsiteY164" fmla="*/ 2595282 h 4928347"/>
              <a:gd name="connsiteX165" fmla="*/ 1707776 w 5863161"/>
              <a:gd name="connsiteY165" fmla="*/ 2487706 h 4928347"/>
              <a:gd name="connsiteX166" fmla="*/ 1680882 w 5863161"/>
              <a:gd name="connsiteY166" fmla="*/ 2386853 h 4928347"/>
              <a:gd name="connsiteX167" fmla="*/ 1647264 w 5863161"/>
              <a:gd name="connsiteY167" fmla="*/ 2259106 h 4928347"/>
              <a:gd name="connsiteX168" fmla="*/ 1620370 w 5863161"/>
              <a:gd name="connsiteY168" fmla="*/ 2117912 h 4928347"/>
              <a:gd name="connsiteX169" fmla="*/ 1606923 w 5863161"/>
              <a:gd name="connsiteY169" fmla="*/ 2077571 h 4928347"/>
              <a:gd name="connsiteX170" fmla="*/ 1600200 w 5863161"/>
              <a:gd name="connsiteY170" fmla="*/ 2050676 h 4928347"/>
              <a:gd name="connsiteX171" fmla="*/ 1586753 w 5863161"/>
              <a:gd name="connsiteY171" fmla="*/ 1896035 h 4928347"/>
              <a:gd name="connsiteX172" fmla="*/ 1600200 w 5863161"/>
              <a:gd name="connsiteY172" fmla="*/ 1674159 h 4928347"/>
              <a:gd name="connsiteX173" fmla="*/ 1674159 w 5863161"/>
              <a:gd name="connsiteY173" fmla="*/ 1606923 h 4928347"/>
              <a:gd name="connsiteX174" fmla="*/ 1741394 w 5863161"/>
              <a:gd name="connsiteY174" fmla="*/ 1586753 h 4928347"/>
              <a:gd name="connsiteX175" fmla="*/ 1781735 w 5863161"/>
              <a:gd name="connsiteY175" fmla="*/ 1580029 h 4928347"/>
              <a:gd name="connsiteX176" fmla="*/ 1936376 w 5863161"/>
              <a:gd name="connsiteY176" fmla="*/ 1566582 h 4928347"/>
              <a:gd name="connsiteX177" fmla="*/ 2393576 w 5863161"/>
              <a:gd name="connsiteY177" fmla="*/ 1559859 h 4928347"/>
              <a:gd name="connsiteX178" fmla="*/ 2602006 w 5863161"/>
              <a:gd name="connsiteY178" fmla="*/ 1613647 h 4928347"/>
              <a:gd name="connsiteX179" fmla="*/ 2662517 w 5863161"/>
              <a:gd name="connsiteY179" fmla="*/ 1627094 h 4928347"/>
              <a:gd name="connsiteX180" fmla="*/ 2723029 w 5863161"/>
              <a:gd name="connsiteY180" fmla="*/ 1647265 h 4928347"/>
              <a:gd name="connsiteX181" fmla="*/ 2783541 w 5863161"/>
              <a:gd name="connsiteY181" fmla="*/ 1674159 h 4928347"/>
              <a:gd name="connsiteX182" fmla="*/ 2857500 w 5863161"/>
              <a:gd name="connsiteY182" fmla="*/ 1687606 h 4928347"/>
              <a:gd name="connsiteX183" fmla="*/ 2951629 w 5863161"/>
              <a:gd name="connsiteY183" fmla="*/ 1741394 h 4928347"/>
              <a:gd name="connsiteX184" fmla="*/ 2978523 w 5863161"/>
              <a:gd name="connsiteY184" fmla="*/ 1754841 h 4928347"/>
              <a:gd name="connsiteX185" fmla="*/ 3052482 w 5863161"/>
              <a:gd name="connsiteY185" fmla="*/ 1775012 h 4928347"/>
              <a:gd name="connsiteX186" fmla="*/ 3166782 w 5863161"/>
              <a:gd name="connsiteY186" fmla="*/ 1822076 h 4928347"/>
              <a:gd name="connsiteX187" fmla="*/ 3274359 w 5863161"/>
              <a:gd name="connsiteY187" fmla="*/ 1882588 h 4928347"/>
              <a:gd name="connsiteX188" fmla="*/ 3361764 w 5863161"/>
              <a:gd name="connsiteY188" fmla="*/ 1936376 h 4928347"/>
              <a:gd name="connsiteX189" fmla="*/ 3496235 w 5863161"/>
              <a:gd name="connsiteY189" fmla="*/ 2017059 h 4928347"/>
              <a:gd name="connsiteX190" fmla="*/ 3550023 w 5863161"/>
              <a:gd name="connsiteY190" fmla="*/ 2070847 h 4928347"/>
              <a:gd name="connsiteX191" fmla="*/ 3563470 w 5863161"/>
              <a:gd name="connsiteY191" fmla="*/ 2091018 h 4928347"/>
              <a:gd name="connsiteX192" fmla="*/ 3597088 w 5863161"/>
              <a:gd name="connsiteY192" fmla="*/ 2117912 h 4928347"/>
              <a:gd name="connsiteX193" fmla="*/ 3644153 w 5863161"/>
              <a:gd name="connsiteY193" fmla="*/ 2171700 h 4928347"/>
              <a:gd name="connsiteX194" fmla="*/ 3697941 w 5863161"/>
              <a:gd name="connsiteY194" fmla="*/ 2218765 h 4928347"/>
              <a:gd name="connsiteX195" fmla="*/ 3718112 w 5863161"/>
              <a:gd name="connsiteY195" fmla="*/ 2265829 h 4928347"/>
              <a:gd name="connsiteX196" fmla="*/ 3751729 w 5863161"/>
              <a:gd name="connsiteY196" fmla="*/ 2306171 h 4928347"/>
              <a:gd name="connsiteX197" fmla="*/ 3785347 w 5863161"/>
              <a:gd name="connsiteY197" fmla="*/ 2353235 h 4928347"/>
              <a:gd name="connsiteX198" fmla="*/ 3845859 w 5863161"/>
              <a:gd name="connsiteY198" fmla="*/ 2433918 h 4928347"/>
              <a:gd name="connsiteX199" fmla="*/ 3866029 w 5863161"/>
              <a:gd name="connsiteY199" fmla="*/ 2501153 h 4928347"/>
              <a:gd name="connsiteX200" fmla="*/ 3946712 w 5863161"/>
              <a:gd name="connsiteY200" fmla="*/ 2655794 h 4928347"/>
              <a:gd name="connsiteX201" fmla="*/ 3960159 w 5863161"/>
              <a:gd name="connsiteY201" fmla="*/ 2716306 h 4928347"/>
              <a:gd name="connsiteX202" fmla="*/ 4027394 w 5863161"/>
              <a:gd name="connsiteY202" fmla="*/ 2844053 h 4928347"/>
              <a:gd name="connsiteX203" fmla="*/ 4074459 w 5863161"/>
              <a:gd name="connsiteY203" fmla="*/ 2951629 h 4928347"/>
              <a:gd name="connsiteX204" fmla="*/ 4094629 w 5863161"/>
              <a:gd name="connsiteY204" fmla="*/ 3025588 h 4928347"/>
              <a:gd name="connsiteX205" fmla="*/ 4114800 w 5863161"/>
              <a:gd name="connsiteY205" fmla="*/ 3052482 h 4928347"/>
              <a:gd name="connsiteX206" fmla="*/ 4148417 w 5863161"/>
              <a:gd name="connsiteY206" fmla="*/ 3139888 h 4928347"/>
              <a:gd name="connsiteX207" fmla="*/ 4229100 w 5863161"/>
              <a:gd name="connsiteY207" fmla="*/ 3422276 h 4928347"/>
              <a:gd name="connsiteX208" fmla="*/ 4249270 w 5863161"/>
              <a:gd name="connsiteY208" fmla="*/ 3482788 h 4928347"/>
              <a:gd name="connsiteX209" fmla="*/ 4222376 w 5863161"/>
              <a:gd name="connsiteY209" fmla="*/ 3886200 h 4928347"/>
              <a:gd name="connsiteX210" fmla="*/ 4215653 w 5863161"/>
              <a:gd name="connsiteY210" fmla="*/ 3919818 h 4928347"/>
              <a:gd name="connsiteX211" fmla="*/ 4114800 w 5863161"/>
              <a:gd name="connsiteY211" fmla="*/ 4000500 h 4928347"/>
              <a:gd name="connsiteX212" fmla="*/ 4054288 w 5863161"/>
              <a:gd name="connsiteY212" fmla="*/ 4020671 h 4928347"/>
              <a:gd name="connsiteX213" fmla="*/ 3792070 w 5863161"/>
              <a:gd name="connsiteY213" fmla="*/ 4087906 h 4928347"/>
              <a:gd name="connsiteX214" fmla="*/ 3086100 w 5863161"/>
              <a:gd name="connsiteY214" fmla="*/ 4067735 h 4928347"/>
              <a:gd name="connsiteX215" fmla="*/ 2770094 w 5863161"/>
              <a:gd name="connsiteY215" fmla="*/ 3987053 h 4928347"/>
              <a:gd name="connsiteX216" fmla="*/ 2487706 w 5863161"/>
              <a:gd name="connsiteY216" fmla="*/ 3872753 h 4928347"/>
              <a:gd name="connsiteX217" fmla="*/ 2339788 w 5863161"/>
              <a:gd name="connsiteY217" fmla="*/ 3798794 h 4928347"/>
              <a:gd name="connsiteX218" fmla="*/ 2151529 w 5863161"/>
              <a:gd name="connsiteY218" fmla="*/ 3657600 h 4928347"/>
              <a:gd name="connsiteX219" fmla="*/ 2091017 w 5863161"/>
              <a:gd name="connsiteY219" fmla="*/ 3617259 h 4928347"/>
              <a:gd name="connsiteX220" fmla="*/ 2037229 w 5863161"/>
              <a:gd name="connsiteY220" fmla="*/ 3556747 h 4928347"/>
              <a:gd name="connsiteX221" fmla="*/ 1990164 w 5863161"/>
              <a:gd name="connsiteY221" fmla="*/ 3523129 h 4928347"/>
              <a:gd name="connsiteX222" fmla="*/ 1922929 w 5863161"/>
              <a:gd name="connsiteY222" fmla="*/ 3442447 h 4928347"/>
              <a:gd name="connsiteX223" fmla="*/ 1808629 w 5863161"/>
              <a:gd name="connsiteY223" fmla="*/ 3341594 h 4928347"/>
              <a:gd name="connsiteX224" fmla="*/ 1754841 w 5863161"/>
              <a:gd name="connsiteY224" fmla="*/ 3274359 h 4928347"/>
              <a:gd name="connsiteX225" fmla="*/ 1633817 w 5863161"/>
              <a:gd name="connsiteY225" fmla="*/ 3099547 h 4928347"/>
              <a:gd name="connsiteX226" fmla="*/ 1559859 w 5863161"/>
              <a:gd name="connsiteY226" fmla="*/ 2938182 h 4928347"/>
              <a:gd name="connsiteX227" fmla="*/ 1492623 w 5863161"/>
              <a:gd name="connsiteY227" fmla="*/ 2729753 h 4928347"/>
              <a:gd name="connsiteX228" fmla="*/ 1418664 w 5863161"/>
              <a:gd name="connsiteY228" fmla="*/ 2494429 h 4928347"/>
              <a:gd name="connsiteX229" fmla="*/ 1391770 w 5863161"/>
              <a:gd name="connsiteY229" fmla="*/ 2359959 h 4928347"/>
              <a:gd name="connsiteX230" fmla="*/ 1344706 w 5863161"/>
              <a:gd name="connsiteY230" fmla="*/ 2238935 h 4928347"/>
              <a:gd name="connsiteX231" fmla="*/ 1331259 w 5863161"/>
              <a:gd name="connsiteY231" fmla="*/ 1916206 h 4928347"/>
              <a:gd name="connsiteX232" fmla="*/ 1297641 w 5863161"/>
              <a:gd name="connsiteY232" fmla="*/ 1411941 h 4928347"/>
              <a:gd name="connsiteX233" fmla="*/ 1337982 w 5863161"/>
              <a:gd name="connsiteY233" fmla="*/ 1203512 h 4928347"/>
              <a:gd name="connsiteX234" fmla="*/ 1479176 w 5863161"/>
              <a:gd name="connsiteY234" fmla="*/ 1069041 h 4928347"/>
              <a:gd name="connsiteX235" fmla="*/ 1674159 w 5863161"/>
              <a:gd name="connsiteY235" fmla="*/ 995082 h 4928347"/>
              <a:gd name="connsiteX236" fmla="*/ 1909482 w 5863161"/>
              <a:gd name="connsiteY236" fmla="*/ 981635 h 4928347"/>
              <a:gd name="connsiteX237" fmla="*/ 2272553 w 5863161"/>
              <a:gd name="connsiteY237" fmla="*/ 988359 h 4928347"/>
              <a:gd name="connsiteX238" fmla="*/ 2991970 w 5863161"/>
              <a:gd name="connsiteY238" fmla="*/ 1210235 h 4928347"/>
              <a:gd name="connsiteX239" fmla="*/ 3072653 w 5863161"/>
              <a:gd name="connsiteY239" fmla="*/ 1243853 h 4928347"/>
              <a:gd name="connsiteX240" fmla="*/ 3341594 w 5863161"/>
              <a:gd name="connsiteY240" fmla="*/ 1425388 h 4928347"/>
              <a:gd name="connsiteX241" fmla="*/ 3516406 w 5863161"/>
              <a:gd name="connsiteY241" fmla="*/ 1553135 h 4928347"/>
              <a:gd name="connsiteX242" fmla="*/ 3684494 w 5863161"/>
              <a:gd name="connsiteY242" fmla="*/ 1748118 h 4928347"/>
              <a:gd name="connsiteX243" fmla="*/ 3973606 w 5863161"/>
              <a:gd name="connsiteY243" fmla="*/ 2070847 h 4928347"/>
              <a:gd name="connsiteX244" fmla="*/ 4175312 w 5863161"/>
              <a:gd name="connsiteY244" fmla="*/ 2319618 h 4928347"/>
              <a:gd name="connsiteX245" fmla="*/ 4235823 w 5863161"/>
              <a:gd name="connsiteY245" fmla="*/ 2427194 h 4928347"/>
              <a:gd name="connsiteX246" fmla="*/ 4316506 w 5863161"/>
              <a:gd name="connsiteY246" fmla="*/ 2548218 h 4928347"/>
              <a:gd name="connsiteX247" fmla="*/ 4491317 w 5863161"/>
              <a:gd name="connsiteY247" fmla="*/ 2971800 h 4928347"/>
              <a:gd name="connsiteX248" fmla="*/ 4578723 w 5863161"/>
              <a:gd name="connsiteY248" fmla="*/ 3166782 h 4928347"/>
              <a:gd name="connsiteX249" fmla="*/ 4679576 w 5863161"/>
              <a:gd name="connsiteY249" fmla="*/ 3395382 h 4928347"/>
              <a:gd name="connsiteX250" fmla="*/ 4686300 w 5863161"/>
              <a:gd name="connsiteY250" fmla="*/ 3516406 h 4928347"/>
              <a:gd name="connsiteX251" fmla="*/ 4713194 w 5863161"/>
              <a:gd name="connsiteY251" fmla="*/ 3630706 h 4928347"/>
              <a:gd name="connsiteX252" fmla="*/ 4719917 w 5863161"/>
              <a:gd name="connsiteY252" fmla="*/ 3825688 h 4928347"/>
              <a:gd name="connsiteX253" fmla="*/ 4733364 w 5863161"/>
              <a:gd name="connsiteY253" fmla="*/ 3919818 h 4928347"/>
              <a:gd name="connsiteX254" fmla="*/ 4719917 w 5863161"/>
              <a:gd name="connsiteY254" fmla="*/ 4229100 h 4928347"/>
              <a:gd name="connsiteX255" fmla="*/ 4706470 w 5863161"/>
              <a:gd name="connsiteY255" fmla="*/ 4262718 h 4928347"/>
              <a:gd name="connsiteX256" fmla="*/ 4659406 w 5863161"/>
              <a:gd name="connsiteY256" fmla="*/ 4329953 h 4928347"/>
              <a:gd name="connsiteX257" fmla="*/ 4565276 w 5863161"/>
              <a:gd name="connsiteY257" fmla="*/ 4390465 h 4928347"/>
              <a:gd name="connsiteX258" fmla="*/ 4424082 w 5863161"/>
              <a:gd name="connsiteY258" fmla="*/ 4450976 h 4928347"/>
              <a:gd name="connsiteX259" fmla="*/ 4255994 w 5863161"/>
              <a:gd name="connsiteY259" fmla="*/ 4477871 h 4928347"/>
              <a:gd name="connsiteX260" fmla="*/ 3267635 w 5863161"/>
              <a:gd name="connsiteY260" fmla="*/ 4424082 h 4928347"/>
              <a:gd name="connsiteX261" fmla="*/ 3072653 w 5863161"/>
              <a:gd name="connsiteY261" fmla="*/ 4343400 h 4928347"/>
              <a:gd name="connsiteX262" fmla="*/ 2763370 w 5863161"/>
              <a:gd name="connsiteY262" fmla="*/ 4222376 h 4928347"/>
              <a:gd name="connsiteX263" fmla="*/ 2413747 w 5863161"/>
              <a:gd name="connsiteY263" fmla="*/ 3973606 h 4928347"/>
              <a:gd name="connsiteX264" fmla="*/ 2265829 w 5863161"/>
              <a:gd name="connsiteY264" fmla="*/ 3859306 h 4928347"/>
              <a:gd name="connsiteX265" fmla="*/ 2138082 w 5863161"/>
              <a:gd name="connsiteY265" fmla="*/ 3738282 h 4928347"/>
              <a:gd name="connsiteX266" fmla="*/ 1990164 w 5863161"/>
              <a:gd name="connsiteY266" fmla="*/ 3617259 h 4928347"/>
              <a:gd name="connsiteX267" fmla="*/ 1835523 w 5863161"/>
              <a:gd name="connsiteY267" fmla="*/ 3469341 h 4928347"/>
              <a:gd name="connsiteX268" fmla="*/ 1754841 w 5863161"/>
              <a:gd name="connsiteY268" fmla="*/ 3402106 h 4928347"/>
              <a:gd name="connsiteX269" fmla="*/ 1687606 w 5863161"/>
              <a:gd name="connsiteY269" fmla="*/ 3314700 h 4928347"/>
              <a:gd name="connsiteX270" fmla="*/ 1297641 w 5863161"/>
              <a:gd name="connsiteY270" fmla="*/ 2891118 h 4928347"/>
              <a:gd name="connsiteX271" fmla="*/ 1264023 w 5863161"/>
              <a:gd name="connsiteY271" fmla="*/ 2844053 h 4928347"/>
              <a:gd name="connsiteX272" fmla="*/ 1183341 w 5863161"/>
              <a:gd name="connsiteY272" fmla="*/ 2655794 h 4928347"/>
              <a:gd name="connsiteX273" fmla="*/ 1129553 w 5863161"/>
              <a:gd name="connsiteY273" fmla="*/ 2521323 h 4928347"/>
              <a:gd name="connsiteX274" fmla="*/ 1116106 w 5863161"/>
              <a:gd name="connsiteY274" fmla="*/ 2407023 h 4928347"/>
              <a:gd name="connsiteX275" fmla="*/ 1035423 w 5863161"/>
              <a:gd name="connsiteY275" fmla="*/ 2205318 h 4928347"/>
              <a:gd name="connsiteX276" fmla="*/ 981635 w 5863161"/>
              <a:gd name="connsiteY276" fmla="*/ 2030506 h 4928347"/>
              <a:gd name="connsiteX277" fmla="*/ 867335 w 5863161"/>
              <a:gd name="connsiteY277" fmla="*/ 1539688 h 4928347"/>
              <a:gd name="connsiteX278" fmla="*/ 840441 w 5863161"/>
              <a:gd name="connsiteY278" fmla="*/ 1351429 h 4928347"/>
              <a:gd name="connsiteX279" fmla="*/ 779929 w 5863161"/>
              <a:gd name="connsiteY279" fmla="*/ 995082 h 4928347"/>
              <a:gd name="connsiteX280" fmla="*/ 759759 w 5863161"/>
              <a:gd name="connsiteY280" fmla="*/ 820271 h 4928347"/>
              <a:gd name="connsiteX281" fmla="*/ 773206 w 5863161"/>
              <a:gd name="connsiteY281" fmla="*/ 732865 h 4928347"/>
              <a:gd name="connsiteX282" fmla="*/ 813547 w 5863161"/>
              <a:gd name="connsiteY282" fmla="*/ 685800 h 4928347"/>
              <a:gd name="connsiteX283" fmla="*/ 961464 w 5863161"/>
              <a:gd name="connsiteY283" fmla="*/ 611841 h 4928347"/>
              <a:gd name="connsiteX284" fmla="*/ 1021976 w 5863161"/>
              <a:gd name="connsiteY284" fmla="*/ 578223 h 4928347"/>
              <a:gd name="connsiteX285" fmla="*/ 1048870 w 5863161"/>
              <a:gd name="connsiteY285" fmla="*/ 571500 h 4928347"/>
              <a:gd name="connsiteX286" fmla="*/ 1149723 w 5863161"/>
              <a:gd name="connsiteY286" fmla="*/ 537882 h 4928347"/>
              <a:gd name="connsiteX287" fmla="*/ 1378323 w 5863161"/>
              <a:gd name="connsiteY287" fmla="*/ 510988 h 4928347"/>
              <a:gd name="connsiteX288" fmla="*/ 1795182 w 5863161"/>
              <a:gd name="connsiteY288" fmla="*/ 517712 h 4928347"/>
              <a:gd name="connsiteX289" fmla="*/ 2037229 w 5863161"/>
              <a:gd name="connsiteY289" fmla="*/ 584947 h 4928347"/>
              <a:gd name="connsiteX290" fmla="*/ 2682688 w 5863161"/>
              <a:gd name="connsiteY290" fmla="*/ 900953 h 4928347"/>
              <a:gd name="connsiteX291" fmla="*/ 3018864 w 5863161"/>
              <a:gd name="connsiteY291" fmla="*/ 1089212 h 4928347"/>
              <a:gd name="connsiteX292" fmla="*/ 3307976 w 5863161"/>
              <a:gd name="connsiteY292" fmla="*/ 1284194 h 4928347"/>
              <a:gd name="connsiteX293" fmla="*/ 3583641 w 5863161"/>
              <a:gd name="connsiteY293" fmla="*/ 1519518 h 4928347"/>
              <a:gd name="connsiteX294" fmla="*/ 3751729 w 5863161"/>
              <a:gd name="connsiteY294" fmla="*/ 1627094 h 4928347"/>
              <a:gd name="connsiteX295" fmla="*/ 3913094 w 5863161"/>
              <a:gd name="connsiteY295" fmla="*/ 1781735 h 4928347"/>
              <a:gd name="connsiteX296" fmla="*/ 4168588 w 5863161"/>
              <a:gd name="connsiteY296" fmla="*/ 2017059 h 4928347"/>
              <a:gd name="connsiteX297" fmla="*/ 4215653 w 5863161"/>
              <a:gd name="connsiteY297" fmla="*/ 2084294 h 4928347"/>
              <a:gd name="connsiteX298" fmla="*/ 4565276 w 5863161"/>
              <a:gd name="connsiteY298" fmla="*/ 2514600 h 4928347"/>
              <a:gd name="connsiteX299" fmla="*/ 4679576 w 5863161"/>
              <a:gd name="connsiteY299" fmla="*/ 2729753 h 4928347"/>
              <a:gd name="connsiteX300" fmla="*/ 4814047 w 5863161"/>
              <a:gd name="connsiteY300" fmla="*/ 3059206 h 4928347"/>
              <a:gd name="connsiteX301" fmla="*/ 4867835 w 5863161"/>
              <a:gd name="connsiteY301" fmla="*/ 3254188 h 4928347"/>
              <a:gd name="connsiteX302" fmla="*/ 4921623 w 5863161"/>
              <a:gd name="connsiteY302" fmla="*/ 3408829 h 4928347"/>
              <a:gd name="connsiteX303" fmla="*/ 4968688 w 5863161"/>
              <a:gd name="connsiteY303" fmla="*/ 3529853 h 4928347"/>
              <a:gd name="connsiteX304" fmla="*/ 5022476 w 5863161"/>
              <a:gd name="connsiteY304" fmla="*/ 3711388 h 4928347"/>
              <a:gd name="connsiteX305" fmla="*/ 5042647 w 5863161"/>
              <a:gd name="connsiteY305" fmla="*/ 3812241 h 4928347"/>
              <a:gd name="connsiteX306" fmla="*/ 5076264 w 5863161"/>
              <a:gd name="connsiteY306" fmla="*/ 3886200 h 4928347"/>
              <a:gd name="connsiteX307" fmla="*/ 5009029 w 5863161"/>
              <a:gd name="connsiteY307" fmla="*/ 3933265 h 4928347"/>
              <a:gd name="connsiteX308" fmla="*/ 4975412 w 5863161"/>
              <a:gd name="connsiteY308" fmla="*/ 4168588 h 4928347"/>
              <a:gd name="connsiteX309" fmla="*/ 4961964 w 5863161"/>
              <a:gd name="connsiteY309" fmla="*/ 4289612 h 4928347"/>
              <a:gd name="connsiteX310" fmla="*/ 4901453 w 5863161"/>
              <a:gd name="connsiteY310" fmla="*/ 4397188 h 4928347"/>
              <a:gd name="connsiteX311" fmla="*/ 4740088 w 5863161"/>
              <a:gd name="connsiteY311" fmla="*/ 4531659 h 4928347"/>
              <a:gd name="connsiteX312" fmla="*/ 4605617 w 5863161"/>
              <a:gd name="connsiteY312" fmla="*/ 4578723 h 4928347"/>
              <a:gd name="connsiteX313" fmla="*/ 4363570 w 5863161"/>
              <a:gd name="connsiteY313" fmla="*/ 4693023 h 4928347"/>
              <a:gd name="connsiteX314" fmla="*/ 4229100 w 5863161"/>
              <a:gd name="connsiteY314" fmla="*/ 4706471 h 4928347"/>
              <a:gd name="connsiteX315" fmla="*/ 3960159 w 5863161"/>
              <a:gd name="connsiteY315" fmla="*/ 4719918 h 4928347"/>
              <a:gd name="connsiteX316" fmla="*/ 3724835 w 5863161"/>
              <a:gd name="connsiteY316" fmla="*/ 4713194 h 4928347"/>
              <a:gd name="connsiteX317" fmla="*/ 3435723 w 5863161"/>
              <a:gd name="connsiteY317" fmla="*/ 4679576 h 4928347"/>
              <a:gd name="connsiteX318" fmla="*/ 3274359 w 5863161"/>
              <a:gd name="connsiteY318" fmla="*/ 4666129 h 4928347"/>
              <a:gd name="connsiteX319" fmla="*/ 3012141 w 5863161"/>
              <a:gd name="connsiteY319" fmla="*/ 4612341 h 4928347"/>
              <a:gd name="connsiteX320" fmla="*/ 2904564 w 5863161"/>
              <a:gd name="connsiteY320" fmla="*/ 4585447 h 4928347"/>
              <a:gd name="connsiteX321" fmla="*/ 2554941 w 5863161"/>
              <a:gd name="connsiteY321" fmla="*/ 4444253 h 4928347"/>
              <a:gd name="connsiteX322" fmla="*/ 2070847 w 5863161"/>
              <a:gd name="connsiteY322" fmla="*/ 4134971 h 4928347"/>
              <a:gd name="connsiteX323" fmla="*/ 2010335 w 5863161"/>
              <a:gd name="connsiteY323" fmla="*/ 4101353 h 4928347"/>
              <a:gd name="connsiteX324" fmla="*/ 1627094 w 5863161"/>
              <a:gd name="connsiteY324" fmla="*/ 3818965 h 4928347"/>
              <a:gd name="connsiteX325" fmla="*/ 1344706 w 5863161"/>
              <a:gd name="connsiteY325" fmla="*/ 3536576 h 4928347"/>
              <a:gd name="connsiteX326" fmla="*/ 887506 w 5863161"/>
              <a:gd name="connsiteY326" fmla="*/ 3092823 h 4928347"/>
              <a:gd name="connsiteX327" fmla="*/ 739588 w 5863161"/>
              <a:gd name="connsiteY327" fmla="*/ 2817159 h 4928347"/>
              <a:gd name="connsiteX328" fmla="*/ 632012 w 5863161"/>
              <a:gd name="connsiteY328" fmla="*/ 2675965 h 4928347"/>
              <a:gd name="connsiteX329" fmla="*/ 571500 w 5863161"/>
              <a:gd name="connsiteY329" fmla="*/ 2534771 h 4928347"/>
              <a:gd name="connsiteX330" fmla="*/ 531159 w 5863161"/>
              <a:gd name="connsiteY330" fmla="*/ 2454088 h 4928347"/>
              <a:gd name="connsiteX331" fmla="*/ 463923 w 5863161"/>
              <a:gd name="connsiteY331" fmla="*/ 2333065 h 4928347"/>
              <a:gd name="connsiteX332" fmla="*/ 403412 w 5863161"/>
              <a:gd name="connsiteY332" fmla="*/ 2171700 h 4928347"/>
              <a:gd name="connsiteX333" fmla="*/ 376517 w 5863161"/>
              <a:gd name="connsiteY333" fmla="*/ 2111188 h 4928347"/>
              <a:gd name="connsiteX334" fmla="*/ 316006 w 5863161"/>
              <a:gd name="connsiteY334" fmla="*/ 1990165 h 4928347"/>
              <a:gd name="connsiteX335" fmla="*/ 208429 w 5863161"/>
              <a:gd name="connsiteY335" fmla="*/ 1593476 h 4928347"/>
              <a:gd name="connsiteX336" fmla="*/ 107576 w 5863161"/>
              <a:gd name="connsiteY336" fmla="*/ 1364876 h 4928347"/>
              <a:gd name="connsiteX337" fmla="*/ 0 w 5863161"/>
              <a:gd name="connsiteY337" fmla="*/ 988359 h 4928347"/>
              <a:gd name="connsiteX338" fmla="*/ 6723 w 5863161"/>
              <a:gd name="connsiteY338" fmla="*/ 679076 h 4928347"/>
              <a:gd name="connsiteX339" fmla="*/ 33617 w 5863161"/>
              <a:gd name="connsiteY339" fmla="*/ 349623 h 4928347"/>
              <a:gd name="connsiteX340" fmla="*/ 67235 w 5863161"/>
              <a:gd name="connsiteY340" fmla="*/ 316006 h 4928347"/>
              <a:gd name="connsiteX341" fmla="*/ 141194 w 5863161"/>
              <a:gd name="connsiteY341" fmla="*/ 215153 h 4928347"/>
              <a:gd name="connsiteX342" fmla="*/ 228600 w 5863161"/>
              <a:gd name="connsiteY342" fmla="*/ 94129 h 4928347"/>
              <a:gd name="connsiteX343" fmla="*/ 389964 w 5863161"/>
              <a:gd name="connsiteY343" fmla="*/ 13447 h 4928347"/>
              <a:gd name="connsiteX344" fmla="*/ 443753 w 5863161"/>
              <a:gd name="connsiteY344" fmla="*/ 0 h 4928347"/>
              <a:gd name="connsiteX345" fmla="*/ 948017 w 5863161"/>
              <a:gd name="connsiteY345" fmla="*/ 20171 h 4928347"/>
              <a:gd name="connsiteX346" fmla="*/ 1176617 w 5863161"/>
              <a:gd name="connsiteY346" fmla="*/ 47065 h 4928347"/>
              <a:gd name="connsiteX347" fmla="*/ 1432112 w 5863161"/>
              <a:gd name="connsiteY347" fmla="*/ 141194 h 4928347"/>
              <a:gd name="connsiteX348" fmla="*/ 1640541 w 5863161"/>
              <a:gd name="connsiteY348" fmla="*/ 228600 h 4928347"/>
              <a:gd name="connsiteX349" fmla="*/ 1882588 w 5863161"/>
              <a:gd name="connsiteY349" fmla="*/ 309282 h 4928347"/>
              <a:gd name="connsiteX350" fmla="*/ 2837329 w 5863161"/>
              <a:gd name="connsiteY350" fmla="*/ 746312 h 4928347"/>
              <a:gd name="connsiteX351" fmla="*/ 3234017 w 5863161"/>
              <a:gd name="connsiteY351" fmla="*/ 968188 h 4928347"/>
              <a:gd name="connsiteX352" fmla="*/ 3375212 w 5863161"/>
              <a:gd name="connsiteY352" fmla="*/ 1089212 h 4928347"/>
              <a:gd name="connsiteX353" fmla="*/ 3489512 w 5863161"/>
              <a:gd name="connsiteY353" fmla="*/ 1176618 h 4928347"/>
              <a:gd name="connsiteX354" fmla="*/ 3570194 w 5863161"/>
              <a:gd name="connsiteY354" fmla="*/ 1270747 h 4928347"/>
              <a:gd name="connsiteX355" fmla="*/ 3650876 w 5863161"/>
              <a:gd name="connsiteY355" fmla="*/ 1351429 h 4928347"/>
              <a:gd name="connsiteX356" fmla="*/ 3839135 w 5863161"/>
              <a:gd name="connsiteY356" fmla="*/ 1573306 h 4928347"/>
              <a:gd name="connsiteX357" fmla="*/ 3987053 w 5863161"/>
              <a:gd name="connsiteY357" fmla="*/ 1707776 h 4928347"/>
              <a:gd name="connsiteX358" fmla="*/ 4208929 w 5863161"/>
              <a:gd name="connsiteY358" fmla="*/ 1990165 h 4928347"/>
              <a:gd name="connsiteX359" fmla="*/ 4686300 w 5863161"/>
              <a:gd name="connsiteY359" fmla="*/ 2521323 h 4928347"/>
              <a:gd name="connsiteX360" fmla="*/ 4814047 w 5863161"/>
              <a:gd name="connsiteY360" fmla="*/ 2682688 h 4928347"/>
              <a:gd name="connsiteX361" fmla="*/ 4988859 w 5863161"/>
              <a:gd name="connsiteY361" fmla="*/ 2918012 h 4928347"/>
              <a:gd name="connsiteX362" fmla="*/ 5123329 w 5863161"/>
              <a:gd name="connsiteY362" fmla="*/ 3153335 h 4928347"/>
              <a:gd name="connsiteX363" fmla="*/ 5351929 w 5863161"/>
              <a:gd name="connsiteY363" fmla="*/ 3550023 h 4928347"/>
              <a:gd name="connsiteX364" fmla="*/ 5419164 w 5863161"/>
              <a:gd name="connsiteY364" fmla="*/ 3704665 h 4928347"/>
              <a:gd name="connsiteX365" fmla="*/ 5486400 w 5863161"/>
              <a:gd name="connsiteY365" fmla="*/ 3879476 h 4928347"/>
              <a:gd name="connsiteX366" fmla="*/ 5641041 w 5863161"/>
              <a:gd name="connsiteY366" fmla="*/ 4134971 h 4928347"/>
              <a:gd name="connsiteX367" fmla="*/ 5667935 w 5863161"/>
              <a:gd name="connsiteY367" fmla="*/ 4195482 h 4928347"/>
              <a:gd name="connsiteX368" fmla="*/ 5694829 w 5863161"/>
              <a:gd name="connsiteY368" fmla="*/ 4242547 h 4928347"/>
              <a:gd name="connsiteX369" fmla="*/ 5728447 w 5863161"/>
              <a:gd name="connsiteY369" fmla="*/ 4316506 h 4928347"/>
              <a:gd name="connsiteX370" fmla="*/ 5829300 w 5863161"/>
              <a:gd name="connsiteY370" fmla="*/ 4518212 h 4928347"/>
              <a:gd name="connsiteX371" fmla="*/ 5842747 w 5863161"/>
              <a:gd name="connsiteY371" fmla="*/ 4565276 h 4928347"/>
              <a:gd name="connsiteX372" fmla="*/ 5849470 w 5863161"/>
              <a:gd name="connsiteY372" fmla="*/ 4625788 h 4928347"/>
              <a:gd name="connsiteX373" fmla="*/ 5862917 w 5863161"/>
              <a:gd name="connsiteY373" fmla="*/ 4719918 h 4928347"/>
              <a:gd name="connsiteX374" fmla="*/ 5856194 w 5863161"/>
              <a:gd name="connsiteY374" fmla="*/ 4793876 h 4928347"/>
              <a:gd name="connsiteX375" fmla="*/ 5842747 w 5863161"/>
              <a:gd name="connsiteY375" fmla="*/ 4881282 h 4928347"/>
              <a:gd name="connsiteX376" fmla="*/ 5788959 w 5863161"/>
              <a:gd name="connsiteY376" fmla="*/ 4894729 h 4928347"/>
              <a:gd name="connsiteX377" fmla="*/ 5735170 w 5863161"/>
              <a:gd name="connsiteY377" fmla="*/ 4928347 h 492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5863161" h="4928347">
                <a:moveTo>
                  <a:pt x="2796988" y="2823882"/>
                </a:moveTo>
                <a:cubicBezTo>
                  <a:pt x="2772335" y="2799229"/>
                  <a:pt x="2746192" y="2775981"/>
                  <a:pt x="2723029" y="2749923"/>
                </a:cubicBezTo>
                <a:cubicBezTo>
                  <a:pt x="2645568" y="2662780"/>
                  <a:pt x="2730893" y="2736043"/>
                  <a:pt x="2655794" y="2675965"/>
                </a:cubicBezTo>
                <a:cubicBezTo>
                  <a:pt x="2649070" y="2660277"/>
                  <a:pt x="2644523" y="2643464"/>
                  <a:pt x="2635623" y="2628900"/>
                </a:cubicBezTo>
                <a:cubicBezTo>
                  <a:pt x="2576808" y="2532657"/>
                  <a:pt x="2590171" y="2584331"/>
                  <a:pt x="2548217" y="2494429"/>
                </a:cubicBezTo>
                <a:cubicBezTo>
                  <a:pt x="2542223" y="2481584"/>
                  <a:pt x="2539252" y="2467535"/>
                  <a:pt x="2534770" y="2454088"/>
                </a:cubicBezTo>
                <a:lnTo>
                  <a:pt x="2528047" y="2433918"/>
                </a:lnTo>
                <a:cubicBezTo>
                  <a:pt x="2532529" y="2420471"/>
                  <a:pt x="2532160" y="2404244"/>
                  <a:pt x="2541494" y="2393576"/>
                </a:cubicBezTo>
                <a:cubicBezTo>
                  <a:pt x="2553922" y="2379372"/>
                  <a:pt x="2610307" y="2375101"/>
                  <a:pt x="2622176" y="2373406"/>
                </a:cubicBezTo>
                <a:cubicBezTo>
                  <a:pt x="2637864" y="2366682"/>
                  <a:pt x="2652735" y="2357579"/>
                  <a:pt x="2669241" y="2353235"/>
                </a:cubicBezTo>
                <a:cubicBezTo>
                  <a:pt x="2695608" y="2346296"/>
                  <a:pt x="2723307" y="2345703"/>
                  <a:pt x="2749923" y="2339788"/>
                </a:cubicBezTo>
                <a:cubicBezTo>
                  <a:pt x="2763760" y="2336713"/>
                  <a:pt x="2776817" y="2330823"/>
                  <a:pt x="2790264" y="2326341"/>
                </a:cubicBezTo>
                <a:cubicBezTo>
                  <a:pt x="2830605" y="2328582"/>
                  <a:pt x="2871321" y="2327144"/>
                  <a:pt x="2911288" y="2333065"/>
                </a:cubicBezTo>
                <a:cubicBezTo>
                  <a:pt x="2930339" y="2335887"/>
                  <a:pt x="3056307" y="2385565"/>
                  <a:pt x="3059206" y="2386853"/>
                </a:cubicBezTo>
                <a:cubicBezTo>
                  <a:pt x="3071148" y="2392160"/>
                  <a:pt x="3080542" y="2402557"/>
                  <a:pt x="3092823" y="2407023"/>
                </a:cubicBezTo>
                <a:cubicBezTo>
                  <a:pt x="3105635" y="2411682"/>
                  <a:pt x="3119717" y="2411506"/>
                  <a:pt x="3133164" y="2413747"/>
                </a:cubicBezTo>
                <a:cubicBezTo>
                  <a:pt x="3146611" y="2420471"/>
                  <a:pt x="3161347" y="2425075"/>
                  <a:pt x="3173506" y="2433918"/>
                </a:cubicBezTo>
                <a:cubicBezTo>
                  <a:pt x="3186322" y="2443239"/>
                  <a:pt x="3193685" y="2459136"/>
                  <a:pt x="3207123" y="2467535"/>
                </a:cubicBezTo>
                <a:cubicBezTo>
                  <a:pt x="3230087" y="2481888"/>
                  <a:pt x="3256429" y="2489947"/>
                  <a:pt x="3281082" y="2501153"/>
                </a:cubicBezTo>
                <a:cubicBezTo>
                  <a:pt x="3307976" y="2528047"/>
                  <a:pt x="3347638" y="2546522"/>
                  <a:pt x="3361764" y="2581835"/>
                </a:cubicBezTo>
                <a:cubicBezTo>
                  <a:pt x="3366247" y="2593041"/>
                  <a:pt x="3370218" y="2604466"/>
                  <a:pt x="3375212" y="2615453"/>
                </a:cubicBezTo>
                <a:cubicBezTo>
                  <a:pt x="3381433" y="2629140"/>
                  <a:pt x="3389798" y="2641835"/>
                  <a:pt x="3395382" y="2655794"/>
                </a:cubicBezTo>
                <a:cubicBezTo>
                  <a:pt x="3398814" y="2664374"/>
                  <a:pt x="3399184" y="2673922"/>
                  <a:pt x="3402106" y="2682688"/>
                </a:cubicBezTo>
                <a:cubicBezTo>
                  <a:pt x="3405923" y="2694138"/>
                  <a:pt x="3411736" y="2704856"/>
                  <a:pt x="3415553" y="2716306"/>
                </a:cubicBezTo>
                <a:cubicBezTo>
                  <a:pt x="3433861" y="2771233"/>
                  <a:pt x="3408214" y="2715076"/>
                  <a:pt x="3435723" y="2770094"/>
                </a:cubicBezTo>
                <a:cubicBezTo>
                  <a:pt x="3445772" y="2880623"/>
                  <a:pt x="3446282" y="2834510"/>
                  <a:pt x="3429000" y="2978523"/>
                </a:cubicBezTo>
                <a:cubicBezTo>
                  <a:pt x="3425345" y="3008978"/>
                  <a:pt x="3417361" y="3040071"/>
                  <a:pt x="3388659" y="3059206"/>
                </a:cubicBezTo>
                <a:cubicBezTo>
                  <a:pt x="3375473" y="3067997"/>
                  <a:pt x="3357282" y="3063688"/>
                  <a:pt x="3341594" y="3065929"/>
                </a:cubicBezTo>
                <a:cubicBezTo>
                  <a:pt x="3272981" y="3111671"/>
                  <a:pt x="3320977" y="3088054"/>
                  <a:pt x="3207123" y="3106271"/>
                </a:cubicBezTo>
                <a:cubicBezTo>
                  <a:pt x="3021613" y="3135953"/>
                  <a:pt x="3261534" y="3112586"/>
                  <a:pt x="2891117" y="3133165"/>
                </a:cubicBezTo>
                <a:cubicBezTo>
                  <a:pt x="2794747" y="3130924"/>
                  <a:pt x="2698236" y="3132102"/>
                  <a:pt x="2602006" y="3126441"/>
                </a:cubicBezTo>
                <a:cubicBezTo>
                  <a:pt x="2559154" y="3123920"/>
                  <a:pt x="2558920" y="3113989"/>
                  <a:pt x="2528047" y="3106271"/>
                </a:cubicBezTo>
                <a:cubicBezTo>
                  <a:pt x="2516960" y="3103499"/>
                  <a:pt x="2505635" y="3101788"/>
                  <a:pt x="2494429" y="3099547"/>
                </a:cubicBezTo>
                <a:cubicBezTo>
                  <a:pt x="2483223" y="3092823"/>
                  <a:pt x="2471266" y="3087217"/>
                  <a:pt x="2460812" y="3079376"/>
                </a:cubicBezTo>
                <a:cubicBezTo>
                  <a:pt x="2420522" y="3049159"/>
                  <a:pt x="2460922" y="3065967"/>
                  <a:pt x="2420470" y="3052482"/>
                </a:cubicBezTo>
                <a:cubicBezTo>
                  <a:pt x="2355437" y="3003708"/>
                  <a:pt x="2417655" y="3058344"/>
                  <a:pt x="2386853" y="3012141"/>
                </a:cubicBezTo>
                <a:cubicBezTo>
                  <a:pt x="2381579" y="3004229"/>
                  <a:pt x="2372943" y="2999127"/>
                  <a:pt x="2366682" y="2991971"/>
                </a:cubicBezTo>
                <a:cubicBezTo>
                  <a:pt x="2357232" y="2981171"/>
                  <a:pt x="2348018" y="2970109"/>
                  <a:pt x="2339788" y="2958353"/>
                </a:cubicBezTo>
                <a:cubicBezTo>
                  <a:pt x="2332294" y="2947647"/>
                  <a:pt x="2326866" y="2935609"/>
                  <a:pt x="2319617" y="2924735"/>
                </a:cubicBezTo>
                <a:cubicBezTo>
                  <a:pt x="2313401" y="2915411"/>
                  <a:pt x="2306170" y="2906806"/>
                  <a:pt x="2299447" y="2897841"/>
                </a:cubicBezTo>
                <a:cubicBezTo>
                  <a:pt x="2294965" y="2884394"/>
                  <a:pt x="2292884" y="2869891"/>
                  <a:pt x="2286000" y="2857500"/>
                </a:cubicBezTo>
                <a:cubicBezTo>
                  <a:pt x="2281382" y="2849188"/>
                  <a:pt x="2270547" y="2845585"/>
                  <a:pt x="2265829" y="2837329"/>
                </a:cubicBezTo>
                <a:cubicBezTo>
                  <a:pt x="2261244" y="2829306"/>
                  <a:pt x="2262350" y="2819087"/>
                  <a:pt x="2259106" y="2810435"/>
                </a:cubicBezTo>
                <a:cubicBezTo>
                  <a:pt x="2255587" y="2801050"/>
                  <a:pt x="2249607" y="2792753"/>
                  <a:pt x="2245659" y="2783541"/>
                </a:cubicBezTo>
                <a:cubicBezTo>
                  <a:pt x="2242867" y="2777027"/>
                  <a:pt x="2240882" y="2770185"/>
                  <a:pt x="2238935" y="2763371"/>
                </a:cubicBezTo>
                <a:cubicBezTo>
                  <a:pt x="2236396" y="2754486"/>
                  <a:pt x="2235852" y="2744970"/>
                  <a:pt x="2232212" y="2736476"/>
                </a:cubicBezTo>
                <a:cubicBezTo>
                  <a:pt x="2229029" y="2729049"/>
                  <a:pt x="2223247" y="2723029"/>
                  <a:pt x="2218764" y="2716306"/>
                </a:cubicBezTo>
                <a:cubicBezTo>
                  <a:pt x="2202508" y="2635020"/>
                  <a:pt x="2204404" y="2658200"/>
                  <a:pt x="2218764" y="2514600"/>
                </a:cubicBezTo>
                <a:cubicBezTo>
                  <a:pt x="2219965" y="2502591"/>
                  <a:pt x="2227974" y="2492283"/>
                  <a:pt x="2232212" y="2480982"/>
                </a:cubicBezTo>
                <a:cubicBezTo>
                  <a:pt x="2234700" y="2474346"/>
                  <a:pt x="2235004" y="2466709"/>
                  <a:pt x="2238935" y="2460812"/>
                </a:cubicBezTo>
                <a:cubicBezTo>
                  <a:pt x="2244209" y="2452900"/>
                  <a:pt x="2252038" y="2447002"/>
                  <a:pt x="2259106" y="2440641"/>
                </a:cubicBezTo>
                <a:cubicBezTo>
                  <a:pt x="2274464" y="2426819"/>
                  <a:pt x="2291560" y="2414911"/>
                  <a:pt x="2306170" y="2400300"/>
                </a:cubicBezTo>
                <a:cubicBezTo>
                  <a:pt x="2316317" y="2390153"/>
                  <a:pt x="2322338" y="2376216"/>
                  <a:pt x="2333064" y="2366682"/>
                </a:cubicBezTo>
                <a:cubicBezTo>
                  <a:pt x="2342831" y="2358000"/>
                  <a:pt x="2356227" y="2354353"/>
                  <a:pt x="2366682" y="2346512"/>
                </a:cubicBezTo>
                <a:cubicBezTo>
                  <a:pt x="2374289" y="2340807"/>
                  <a:pt x="2379548" y="2332428"/>
                  <a:pt x="2386853" y="2326341"/>
                </a:cubicBezTo>
                <a:cubicBezTo>
                  <a:pt x="2406483" y="2309982"/>
                  <a:pt x="2429295" y="2297344"/>
                  <a:pt x="2447364" y="2279276"/>
                </a:cubicBezTo>
                <a:cubicBezTo>
                  <a:pt x="2454088" y="2272553"/>
                  <a:pt x="2459223" y="2263724"/>
                  <a:pt x="2467535" y="2259106"/>
                </a:cubicBezTo>
                <a:cubicBezTo>
                  <a:pt x="2479926" y="2252222"/>
                  <a:pt x="2494972" y="2251524"/>
                  <a:pt x="2507876" y="2245659"/>
                </a:cubicBezTo>
                <a:cubicBezTo>
                  <a:pt x="2621939" y="2193812"/>
                  <a:pt x="2427878" y="2263359"/>
                  <a:pt x="2602006" y="2205318"/>
                </a:cubicBezTo>
                <a:cubicBezTo>
                  <a:pt x="2817159" y="2209800"/>
                  <a:pt x="3032528" y="2208125"/>
                  <a:pt x="3247464" y="2218765"/>
                </a:cubicBezTo>
                <a:cubicBezTo>
                  <a:pt x="3260516" y="2219411"/>
                  <a:pt x="3269576" y="2232739"/>
                  <a:pt x="3281082" y="2238935"/>
                </a:cubicBezTo>
                <a:cubicBezTo>
                  <a:pt x="3298732" y="2248438"/>
                  <a:pt x="3317958" y="2255067"/>
                  <a:pt x="3334870" y="2265829"/>
                </a:cubicBezTo>
                <a:cubicBezTo>
                  <a:pt x="3342892" y="2270934"/>
                  <a:pt x="3346887" y="2281108"/>
                  <a:pt x="3355041" y="2286000"/>
                </a:cubicBezTo>
                <a:cubicBezTo>
                  <a:pt x="3369677" y="2294782"/>
                  <a:pt x="3387748" y="2296941"/>
                  <a:pt x="3402106" y="2306171"/>
                </a:cubicBezTo>
                <a:cubicBezTo>
                  <a:pt x="3480383" y="2356492"/>
                  <a:pt x="3424459" y="2328525"/>
                  <a:pt x="3469341" y="2373406"/>
                </a:cubicBezTo>
                <a:cubicBezTo>
                  <a:pt x="3477265" y="2381330"/>
                  <a:pt x="3487270" y="2386853"/>
                  <a:pt x="3496235" y="2393576"/>
                </a:cubicBezTo>
                <a:cubicBezTo>
                  <a:pt x="3514164" y="2420470"/>
                  <a:pt x="3537290" y="2444550"/>
                  <a:pt x="3550023" y="2474259"/>
                </a:cubicBezTo>
                <a:cubicBezTo>
                  <a:pt x="3573940" y="2530063"/>
                  <a:pt x="3558125" y="2509254"/>
                  <a:pt x="3590364" y="2541494"/>
                </a:cubicBezTo>
                <a:cubicBezTo>
                  <a:pt x="3592605" y="2550459"/>
                  <a:pt x="3594035" y="2559666"/>
                  <a:pt x="3597088" y="2568388"/>
                </a:cubicBezTo>
                <a:cubicBezTo>
                  <a:pt x="3609740" y="2604535"/>
                  <a:pt x="3637429" y="2675965"/>
                  <a:pt x="3637429" y="2675965"/>
                </a:cubicBezTo>
                <a:cubicBezTo>
                  <a:pt x="3639670" y="2696135"/>
                  <a:pt x="3639590" y="2716701"/>
                  <a:pt x="3644153" y="2736476"/>
                </a:cubicBezTo>
                <a:cubicBezTo>
                  <a:pt x="3646407" y="2746242"/>
                  <a:pt x="3656569" y="2753401"/>
                  <a:pt x="3657600" y="2763371"/>
                </a:cubicBezTo>
                <a:cubicBezTo>
                  <a:pt x="3663370" y="2819147"/>
                  <a:pt x="3662082" y="2875430"/>
                  <a:pt x="3664323" y="2931459"/>
                </a:cubicBezTo>
                <a:cubicBezTo>
                  <a:pt x="3659841" y="2987488"/>
                  <a:pt x="3656864" y="3043659"/>
                  <a:pt x="3650876" y="3099547"/>
                </a:cubicBezTo>
                <a:cubicBezTo>
                  <a:pt x="3650121" y="3106594"/>
                  <a:pt x="3645872" y="3112842"/>
                  <a:pt x="3644153" y="3119718"/>
                </a:cubicBezTo>
                <a:cubicBezTo>
                  <a:pt x="3641381" y="3130804"/>
                  <a:pt x="3640713" y="3142389"/>
                  <a:pt x="3637429" y="3153335"/>
                </a:cubicBezTo>
                <a:cubicBezTo>
                  <a:pt x="3633961" y="3164895"/>
                  <a:pt x="3631392" y="3177426"/>
                  <a:pt x="3623982" y="3186953"/>
                </a:cubicBezTo>
                <a:cubicBezTo>
                  <a:pt x="3599375" y="3218591"/>
                  <a:pt x="3566030" y="3221959"/>
                  <a:pt x="3529853" y="3234018"/>
                </a:cubicBezTo>
                <a:cubicBezTo>
                  <a:pt x="3491494" y="3262787"/>
                  <a:pt x="3504558" y="3258762"/>
                  <a:pt x="3442447" y="3267635"/>
                </a:cubicBezTo>
                <a:cubicBezTo>
                  <a:pt x="3400060" y="3273690"/>
                  <a:pt x="3357305" y="3276821"/>
                  <a:pt x="3314700" y="3281082"/>
                </a:cubicBezTo>
                <a:cubicBezTo>
                  <a:pt x="3176001" y="3294952"/>
                  <a:pt x="3154655" y="3291905"/>
                  <a:pt x="2958353" y="3301253"/>
                </a:cubicBezTo>
                <a:lnTo>
                  <a:pt x="2763370" y="3287806"/>
                </a:lnTo>
                <a:cubicBezTo>
                  <a:pt x="2749787" y="3286642"/>
                  <a:pt x="2735962" y="3285393"/>
                  <a:pt x="2723029" y="3281082"/>
                </a:cubicBezTo>
                <a:cubicBezTo>
                  <a:pt x="2715363" y="3278527"/>
                  <a:pt x="2710215" y="3270979"/>
                  <a:pt x="2702859" y="3267635"/>
                </a:cubicBezTo>
                <a:cubicBezTo>
                  <a:pt x="2685427" y="3259711"/>
                  <a:pt x="2667000" y="3254188"/>
                  <a:pt x="2649070" y="3247465"/>
                </a:cubicBezTo>
                <a:cubicBezTo>
                  <a:pt x="2574042" y="3187442"/>
                  <a:pt x="2659037" y="3249086"/>
                  <a:pt x="2575112" y="3207123"/>
                </a:cubicBezTo>
                <a:cubicBezTo>
                  <a:pt x="2551735" y="3195434"/>
                  <a:pt x="2530656" y="3179596"/>
                  <a:pt x="2507876" y="3166782"/>
                </a:cubicBezTo>
                <a:cubicBezTo>
                  <a:pt x="2494773" y="3159411"/>
                  <a:pt x="2480772" y="3153740"/>
                  <a:pt x="2467535" y="3146612"/>
                </a:cubicBezTo>
                <a:cubicBezTo>
                  <a:pt x="2451626" y="3138046"/>
                  <a:pt x="2436819" y="3127412"/>
                  <a:pt x="2420470" y="3119718"/>
                </a:cubicBezTo>
                <a:cubicBezTo>
                  <a:pt x="2398629" y="3109440"/>
                  <a:pt x="2375109" y="3103031"/>
                  <a:pt x="2353235" y="3092823"/>
                </a:cubicBezTo>
                <a:cubicBezTo>
                  <a:pt x="2299849" y="3067910"/>
                  <a:pt x="2327017" y="3068791"/>
                  <a:pt x="2272553" y="3018865"/>
                </a:cubicBezTo>
                <a:cubicBezTo>
                  <a:pt x="2262920" y="3010034"/>
                  <a:pt x="2250141" y="3005418"/>
                  <a:pt x="2238935" y="2998694"/>
                </a:cubicBezTo>
                <a:cubicBezTo>
                  <a:pt x="2179948" y="2920047"/>
                  <a:pt x="2254783" y="3017183"/>
                  <a:pt x="2198594" y="2951629"/>
                </a:cubicBezTo>
                <a:cubicBezTo>
                  <a:pt x="2191301" y="2943121"/>
                  <a:pt x="2185147" y="2933700"/>
                  <a:pt x="2178423" y="2924735"/>
                </a:cubicBezTo>
                <a:cubicBezTo>
                  <a:pt x="2157433" y="2861762"/>
                  <a:pt x="2191819" y="2954903"/>
                  <a:pt x="2151529" y="2884394"/>
                </a:cubicBezTo>
                <a:cubicBezTo>
                  <a:pt x="2146944" y="2876371"/>
                  <a:pt x="2148559" y="2865944"/>
                  <a:pt x="2144806" y="2857500"/>
                </a:cubicBezTo>
                <a:cubicBezTo>
                  <a:pt x="2127019" y="2817478"/>
                  <a:pt x="2128582" y="2831850"/>
                  <a:pt x="2104464" y="2803712"/>
                </a:cubicBezTo>
                <a:cubicBezTo>
                  <a:pt x="2097171" y="2795204"/>
                  <a:pt x="2091017" y="2785783"/>
                  <a:pt x="2084294" y="2776818"/>
                </a:cubicBezTo>
                <a:cubicBezTo>
                  <a:pt x="2082053" y="2765612"/>
                  <a:pt x="2081184" y="2754041"/>
                  <a:pt x="2077570" y="2743200"/>
                </a:cubicBezTo>
                <a:cubicBezTo>
                  <a:pt x="2073265" y="2730284"/>
                  <a:pt x="2038048" y="2670673"/>
                  <a:pt x="2037229" y="2669241"/>
                </a:cubicBezTo>
                <a:cubicBezTo>
                  <a:pt x="2034139" y="2655338"/>
                  <a:pt x="2026236" y="2609973"/>
                  <a:pt x="2017059" y="2588559"/>
                </a:cubicBezTo>
                <a:cubicBezTo>
                  <a:pt x="2013111" y="2579347"/>
                  <a:pt x="2008094" y="2570630"/>
                  <a:pt x="2003612" y="2561665"/>
                </a:cubicBezTo>
                <a:cubicBezTo>
                  <a:pt x="2001371" y="2548218"/>
                  <a:pt x="2002425" y="2533781"/>
                  <a:pt x="1996888" y="2521323"/>
                </a:cubicBezTo>
                <a:cubicBezTo>
                  <a:pt x="1993026" y="2512634"/>
                  <a:pt x="1980248" y="2509981"/>
                  <a:pt x="1976717" y="2501153"/>
                </a:cubicBezTo>
                <a:cubicBezTo>
                  <a:pt x="1966421" y="2475414"/>
                  <a:pt x="1963602" y="2447280"/>
                  <a:pt x="1956547" y="2420471"/>
                </a:cubicBezTo>
                <a:cubicBezTo>
                  <a:pt x="1952395" y="2404692"/>
                  <a:pt x="1946769" y="2389304"/>
                  <a:pt x="1943100" y="2373406"/>
                </a:cubicBezTo>
                <a:cubicBezTo>
                  <a:pt x="1940035" y="2360123"/>
                  <a:pt x="1939333" y="2346373"/>
                  <a:pt x="1936376" y="2333065"/>
                </a:cubicBezTo>
                <a:cubicBezTo>
                  <a:pt x="1933740" y="2321202"/>
                  <a:pt x="1918827" y="2285828"/>
                  <a:pt x="1916206" y="2279276"/>
                </a:cubicBezTo>
                <a:cubicBezTo>
                  <a:pt x="1917695" y="2262900"/>
                  <a:pt x="1920968" y="2197754"/>
                  <a:pt x="1929653" y="2171700"/>
                </a:cubicBezTo>
                <a:cubicBezTo>
                  <a:pt x="1932823" y="2162192"/>
                  <a:pt x="1936577" y="2152416"/>
                  <a:pt x="1943100" y="2144806"/>
                </a:cubicBezTo>
                <a:cubicBezTo>
                  <a:pt x="1955047" y="2130867"/>
                  <a:pt x="1990007" y="2113988"/>
                  <a:pt x="2003612" y="2104465"/>
                </a:cubicBezTo>
                <a:cubicBezTo>
                  <a:pt x="2015368" y="2096236"/>
                  <a:pt x="2024200" y="2083585"/>
                  <a:pt x="2037229" y="2077571"/>
                </a:cubicBezTo>
                <a:cubicBezTo>
                  <a:pt x="2052539" y="2070505"/>
                  <a:pt x="2103543" y="2062087"/>
                  <a:pt x="2124635" y="2057400"/>
                </a:cubicBezTo>
                <a:cubicBezTo>
                  <a:pt x="2133656" y="2055395"/>
                  <a:pt x="2142414" y="2052195"/>
                  <a:pt x="2151529" y="2050676"/>
                </a:cubicBezTo>
                <a:cubicBezTo>
                  <a:pt x="2182793" y="2045465"/>
                  <a:pt x="2214433" y="2042660"/>
                  <a:pt x="2245659" y="2037229"/>
                </a:cubicBezTo>
                <a:cubicBezTo>
                  <a:pt x="2266016" y="2033689"/>
                  <a:pt x="2285789" y="2027179"/>
                  <a:pt x="2306170" y="2023782"/>
                </a:cubicBezTo>
                <a:cubicBezTo>
                  <a:pt x="2313161" y="2022617"/>
                  <a:pt x="2292723" y="2028265"/>
                  <a:pt x="2286000" y="2030506"/>
                </a:cubicBezTo>
                <a:cubicBezTo>
                  <a:pt x="2382371" y="2034988"/>
                  <a:pt x="2478990" y="2035714"/>
                  <a:pt x="2575112" y="2043953"/>
                </a:cubicBezTo>
                <a:cubicBezTo>
                  <a:pt x="2636061" y="2049177"/>
                  <a:pt x="2695925" y="2063442"/>
                  <a:pt x="2756647" y="2070847"/>
                </a:cubicBezTo>
                <a:cubicBezTo>
                  <a:pt x="2787872" y="2074655"/>
                  <a:pt x="2819400" y="2075330"/>
                  <a:pt x="2850776" y="2077571"/>
                </a:cubicBezTo>
                <a:cubicBezTo>
                  <a:pt x="2877670" y="2086536"/>
                  <a:pt x="2905138" y="2093936"/>
                  <a:pt x="2931459" y="2104465"/>
                </a:cubicBezTo>
                <a:cubicBezTo>
                  <a:pt x="2972447" y="2120860"/>
                  <a:pt x="3012997" y="2138511"/>
                  <a:pt x="3052482" y="2158253"/>
                </a:cubicBezTo>
                <a:cubicBezTo>
                  <a:pt x="3065929" y="2164976"/>
                  <a:pt x="3078560" y="2173669"/>
                  <a:pt x="3092823" y="2178423"/>
                </a:cubicBezTo>
                <a:cubicBezTo>
                  <a:pt x="3105756" y="2182734"/>
                  <a:pt x="3119717" y="2182906"/>
                  <a:pt x="3133164" y="2185147"/>
                </a:cubicBezTo>
                <a:cubicBezTo>
                  <a:pt x="3148852" y="2198594"/>
                  <a:pt x="3161299" y="2217206"/>
                  <a:pt x="3180229" y="2225488"/>
                </a:cubicBezTo>
                <a:cubicBezTo>
                  <a:pt x="3198822" y="2233623"/>
                  <a:pt x="3221227" y="2226637"/>
                  <a:pt x="3240741" y="2232212"/>
                </a:cubicBezTo>
                <a:cubicBezTo>
                  <a:pt x="3253306" y="2235802"/>
                  <a:pt x="3262935" y="2246036"/>
                  <a:pt x="3274359" y="2252382"/>
                </a:cubicBezTo>
                <a:cubicBezTo>
                  <a:pt x="3283121" y="2257249"/>
                  <a:pt x="3292914" y="2260269"/>
                  <a:pt x="3301253" y="2265829"/>
                </a:cubicBezTo>
                <a:cubicBezTo>
                  <a:pt x="3326617" y="2282738"/>
                  <a:pt x="3347193" y="2307610"/>
                  <a:pt x="3375212" y="2319618"/>
                </a:cubicBezTo>
                <a:cubicBezTo>
                  <a:pt x="3390900" y="2326341"/>
                  <a:pt x="3407292" y="2331615"/>
                  <a:pt x="3422276" y="2339788"/>
                </a:cubicBezTo>
                <a:cubicBezTo>
                  <a:pt x="3432114" y="2345154"/>
                  <a:pt x="3439846" y="2353743"/>
                  <a:pt x="3449170" y="2359959"/>
                </a:cubicBezTo>
                <a:cubicBezTo>
                  <a:pt x="3460043" y="2367208"/>
                  <a:pt x="3471915" y="2372880"/>
                  <a:pt x="3482788" y="2380129"/>
                </a:cubicBezTo>
                <a:cubicBezTo>
                  <a:pt x="3566844" y="2436166"/>
                  <a:pt x="3445603" y="2361852"/>
                  <a:pt x="3543300" y="2420471"/>
                </a:cubicBezTo>
                <a:cubicBezTo>
                  <a:pt x="3552244" y="2433886"/>
                  <a:pt x="3562539" y="2452185"/>
                  <a:pt x="3576917" y="2460812"/>
                </a:cubicBezTo>
                <a:cubicBezTo>
                  <a:pt x="3591553" y="2469594"/>
                  <a:pt x="3608294" y="2474259"/>
                  <a:pt x="3623982" y="2480982"/>
                </a:cubicBezTo>
                <a:cubicBezTo>
                  <a:pt x="3630706" y="2487706"/>
                  <a:pt x="3638066" y="2493848"/>
                  <a:pt x="3644153" y="2501153"/>
                </a:cubicBezTo>
                <a:cubicBezTo>
                  <a:pt x="3649326" y="2507361"/>
                  <a:pt x="3651886" y="2515609"/>
                  <a:pt x="3657600" y="2521323"/>
                </a:cubicBezTo>
                <a:cubicBezTo>
                  <a:pt x="3663314" y="2527037"/>
                  <a:pt x="3671047" y="2530288"/>
                  <a:pt x="3677770" y="2534771"/>
                </a:cubicBezTo>
                <a:cubicBezTo>
                  <a:pt x="3697941" y="2566147"/>
                  <a:pt x="3715901" y="2599060"/>
                  <a:pt x="3738282" y="2628900"/>
                </a:cubicBezTo>
                <a:cubicBezTo>
                  <a:pt x="3745006" y="2637865"/>
                  <a:pt x="3753087" y="2645956"/>
                  <a:pt x="3758453" y="2655794"/>
                </a:cubicBezTo>
                <a:cubicBezTo>
                  <a:pt x="3762301" y="2662849"/>
                  <a:pt x="3782893" y="2716497"/>
                  <a:pt x="3792070" y="2729753"/>
                </a:cubicBezTo>
                <a:cubicBezTo>
                  <a:pt x="3806615" y="2750763"/>
                  <a:pt x="3826457" y="2768078"/>
                  <a:pt x="3839135" y="2790265"/>
                </a:cubicBezTo>
                <a:cubicBezTo>
                  <a:pt x="3871589" y="2847058"/>
                  <a:pt x="3855188" y="2822874"/>
                  <a:pt x="3886200" y="2864223"/>
                </a:cubicBezTo>
                <a:cubicBezTo>
                  <a:pt x="3902543" y="2994982"/>
                  <a:pt x="3880786" y="2857824"/>
                  <a:pt x="3906370" y="2951629"/>
                </a:cubicBezTo>
                <a:cubicBezTo>
                  <a:pt x="3921908" y="3008601"/>
                  <a:pt x="3898397" y="2977274"/>
                  <a:pt x="3933264" y="3012141"/>
                </a:cubicBezTo>
                <a:cubicBezTo>
                  <a:pt x="3935505" y="3041276"/>
                  <a:pt x="3939988" y="3070326"/>
                  <a:pt x="3939988" y="3099547"/>
                </a:cubicBezTo>
                <a:cubicBezTo>
                  <a:pt x="3939988" y="3363618"/>
                  <a:pt x="3984825" y="3293015"/>
                  <a:pt x="3913094" y="3388659"/>
                </a:cubicBezTo>
                <a:cubicBezTo>
                  <a:pt x="3908612" y="3402106"/>
                  <a:pt x="3906367" y="3416520"/>
                  <a:pt x="3899647" y="3429000"/>
                </a:cubicBezTo>
                <a:cubicBezTo>
                  <a:pt x="3879554" y="3466315"/>
                  <a:pt x="3835119" y="3511202"/>
                  <a:pt x="3805517" y="3536576"/>
                </a:cubicBezTo>
                <a:cubicBezTo>
                  <a:pt x="3789829" y="3550023"/>
                  <a:pt x="3775645" y="3565456"/>
                  <a:pt x="3758453" y="3576918"/>
                </a:cubicBezTo>
                <a:cubicBezTo>
                  <a:pt x="3728384" y="3596964"/>
                  <a:pt x="3695159" y="3611862"/>
                  <a:pt x="3664323" y="3630706"/>
                </a:cubicBezTo>
                <a:cubicBezTo>
                  <a:pt x="3654761" y="3636549"/>
                  <a:pt x="3648276" y="3648064"/>
                  <a:pt x="3637429" y="3650876"/>
                </a:cubicBezTo>
                <a:cubicBezTo>
                  <a:pt x="3586783" y="3664007"/>
                  <a:pt x="3534335" y="3668806"/>
                  <a:pt x="3482788" y="3677771"/>
                </a:cubicBezTo>
                <a:lnTo>
                  <a:pt x="3133164" y="3671047"/>
                </a:lnTo>
                <a:cubicBezTo>
                  <a:pt x="3069231" y="3665453"/>
                  <a:pt x="3007029" y="3646812"/>
                  <a:pt x="2944906" y="3630706"/>
                </a:cubicBezTo>
                <a:cubicBezTo>
                  <a:pt x="2885890" y="3615406"/>
                  <a:pt x="2828087" y="3595727"/>
                  <a:pt x="2770094" y="3576918"/>
                </a:cubicBezTo>
                <a:cubicBezTo>
                  <a:pt x="2745141" y="3568825"/>
                  <a:pt x="2719598" y="3561755"/>
                  <a:pt x="2696135" y="3550023"/>
                </a:cubicBezTo>
                <a:cubicBezTo>
                  <a:pt x="2678891" y="3541401"/>
                  <a:pt x="2665940" y="3525738"/>
                  <a:pt x="2649070" y="3516406"/>
                </a:cubicBezTo>
                <a:cubicBezTo>
                  <a:pt x="2488063" y="3427339"/>
                  <a:pt x="2400616" y="3401477"/>
                  <a:pt x="2272553" y="3301253"/>
                </a:cubicBezTo>
                <a:cubicBezTo>
                  <a:pt x="2207024" y="3249970"/>
                  <a:pt x="2224184" y="3235600"/>
                  <a:pt x="2164976" y="3160059"/>
                </a:cubicBezTo>
                <a:cubicBezTo>
                  <a:pt x="2122837" y="3106295"/>
                  <a:pt x="2061055" y="3066516"/>
                  <a:pt x="2030506" y="3005418"/>
                </a:cubicBezTo>
                <a:cubicBezTo>
                  <a:pt x="1976323" y="2897052"/>
                  <a:pt x="2015206" y="2955279"/>
                  <a:pt x="1896035" y="2844053"/>
                </a:cubicBezTo>
                <a:cubicBezTo>
                  <a:pt x="1889311" y="2828365"/>
                  <a:pt x="1884958" y="2811432"/>
                  <a:pt x="1875864" y="2796988"/>
                </a:cubicBezTo>
                <a:cubicBezTo>
                  <a:pt x="1846712" y="2750687"/>
                  <a:pt x="1781735" y="2662518"/>
                  <a:pt x="1781735" y="2662518"/>
                </a:cubicBezTo>
                <a:cubicBezTo>
                  <a:pt x="1776315" y="2640837"/>
                  <a:pt x="1770662" y="2615298"/>
                  <a:pt x="1761564" y="2595282"/>
                </a:cubicBezTo>
                <a:cubicBezTo>
                  <a:pt x="1744974" y="2558784"/>
                  <a:pt x="1725705" y="2523565"/>
                  <a:pt x="1707776" y="2487706"/>
                </a:cubicBezTo>
                <a:cubicBezTo>
                  <a:pt x="1673332" y="2332705"/>
                  <a:pt x="1713158" y="2502123"/>
                  <a:pt x="1680882" y="2386853"/>
                </a:cubicBezTo>
                <a:cubicBezTo>
                  <a:pt x="1669010" y="2344452"/>
                  <a:pt x="1658470" y="2301688"/>
                  <a:pt x="1647264" y="2259106"/>
                </a:cubicBezTo>
                <a:cubicBezTo>
                  <a:pt x="1638692" y="2190522"/>
                  <a:pt x="1641527" y="2198309"/>
                  <a:pt x="1620370" y="2117912"/>
                </a:cubicBezTo>
                <a:cubicBezTo>
                  <a:pt x="1616763" y="2104204"/>
                  <a:pt x="1610996" y="2091148"/>
                  <a:pt x="1606923" y="2077571"/>
                </a:cubicBezTo>
                <a:cubicBezTo>
                  <a:pt x="1604268" y="2068720"/>
                  <a:pt x="1602441" y="2059641"/>
                  <a:pt x="1600200" y="2050676"/>
                </a:cubicBezTo>
                <a:cubicBezTo>
                  <a:pt x="1595718" y="1999129"/>
                  <a:pt x="1586753" y="1947777"/>
                  <a:pt x="1586753" y="1896035"/>
                </a:cubicBezTo>
                <a:cubicBezTo>
                  <a:pt x="1586753" y="1821941"/>
                  <a:pt x="1589209" y="1747434"/>
                  <a:pt x="1600200" y="1674159"/>
                </a:cubicBezTo>
                <a:cubicBezTo>
                  <a:pt x="1607217" y="1627377"/>
                  <a:pt x="1637261" y="1619946"/>
                  <a:pt x="1674159" y="1606923"/>
                </a:cubicBezTo>
                <a:cubicBezTo>
                  <a:pt x="1696223" y="1599136"/>
                  <a:pt x="1718694" y="1592428"/>
                  <a:pt x="1741394" y="1586753"/>
                </a:cubicBezTo>
                <a:cubicBezTo>
                  <a:pt x="1754619" y="1583447"/>
                  <a:pt x="1768175" y="1581432"/>
                  <a:pt x="1781735" y="1580029"/>
                </a:cubicBezTo>
                <a:cubicBezTo>
                  <a:pt x="1833202" y="1574705"/>
                  <a:pt x="1884829" y="1571064"/>
                  <a:pt x="1936376" y="1566582"/>
                </a:cubicBezTo>
                <a:cubicBezTo>
                  <a:pt x="2106974" y="1523933"/>
                  <a:pt x="2071122" y="1527968"/>
                  <a:pt x="2393576" y="1559859"/>
                </a:cubicBezTo>
                <a:cubicBezTo>
                  <a:pt x="2464980" y="1566921"/>
                  <a:pt x="2532396" y="1596244"/>
                  <a:pt x="2602006" y="1613647"/>
                </a:cubicBezTo>
                <a:cubicBezTo>
                  <a:pt x="2622051" y="1618658"/>
                  <a:pt x="2642608" y="1621564"/>
                  <a:pt x="2662517" y="1627094"/>
                </a:cubicBezTo>
                <a:cubicBezTo>
                  <a:pt x="2683003" y="1632785"/>
                  <a:pt x="2703213" y="1639559"/>
                  <a:pt x="2723029" y="1647265"/>
                </a:cubicBezTo>
                <a:cubicBezTo>
                  <a:pt x="2743601" y="1655265"/>
                  <a:pt x="2762399" y="1667816"/>
                  <a:pt x="2783541" y="1674159"/>
                </a:cubicBezTo>
                <a:cubicBezTo>
                  <a:pt x="2807541" y="1681359"/>
                  <a:pt x="2832847" y="1683124"/>
                  <a:pt x="2857500" y="1687606"/>
                </a:cubicBezTo>
                <a:lnTo>
                  <a:pt x="2951629" y="1741394"/>
                </a:lnTo>
                <a:cubicBezTo>
                  <a:pt x="2960391" y="1746262"/>
                  <a:pt x="2969015" y="1751671"/>
                  <a:pt x="2978523" y="1754841"/>
                </a:cubicBezTo>
                <a:cubicBezTo>
                  <a:pt x="3002765" y="1762922"/>
                  <a:pt x="3027967" y="1767802"/>
                  <a:pt x="3052482" y="1775012"/>
                </a:cubicBezTo>
                <a:cubicBezTo>
                  <a:pt x="3088898" y="1785723"/>
                  <a:pt x="3136500" y="1804182"/>
                  <a:pt x="3166782" y="1822076"/>
                </a:cubicBezTo>
                <a:cubicBezTo>
                  <a:pt x="3279007" y="1888391"/>
                  <a:pt x="3199969" y="1867711"/>
                  <a:pt x="3274359" y="1882588"/>
                </a:cubicBezTo>
                <a:cubicBezTo>
                  <a:pt x="3345920" y="1936260"/>
                  <a:pt x="3237493" y="1856843"/>
                  <a:pt x="3361764" y="1936376"/>
                </a:cubicBezTo>
                <a:cubicBezTo>
                  <a:pt x="3490986" y="2019078"/>
                  <a:pt x="3424145" y="1999035"/>
                  <a:pt x="3496235" y="2017059"/>
                </a:cubicBezTo>
                <a:cubicBezTo>
                  <a:pt x="3514164" y="2034988"/>
                  <a:pt x="3535958" y="2049749"/>
                  <a:pt x="3550023" y="2070847"/>
                </a:cubicBezTo>
                <a:cubicBezTo>
                  <a:pt x="3554505" y="2077571"/>
                  <a:pt x="3557756" y="2085304"/>
                  <a:pt x="3563470" y="2091018"/>
                </a:cubicBezTo>
                <a:cubicBezTo>
                  <a:pt x="3573617" y="2101165"/>
                  <a:pt x="3586288" y="2108462"/>
                  <a:pt x="3597088" y="2117912"/>
                </a:cubicBezTo>
                <a:cubicBezTo>
                  <a:pt x="3640601" y="2155985"/>
                  <a:pt x="3591405" y="2118952"/>
                  <a:pt x="3644153" y="2171700"/>
                </a:cubicBezTo>
                <a:cubicBezTo>
                  <a:pt x="3660999" y="2188546"/>
                  <a:pt x="3680012" y="2203077"/>
                  <a:pt x="3697941" y="2218765"/>
                </a:cubicBezTo>
                <a:cubicBezTo>
                  <a:pt x="3704665" y="2234453"/>
                  <a:pt x="3709167" y="2251293"/>
                  <a:pt x="3718112" y="2265829"/>
                </a:cubicBezTo>
                <a:cubicBezTo>
                  <a:pt x="3727286" y="2280737"/>
                  <a:pt x="3741057" y="2292297"/>
                  <a:pt x="3751729" y="2306171"/>
                </a:cubicBezTo>
                <a:cubicBezTo>
                  <a:pt x="3763484" y="2321452"/>
                  <a:pt x="3773436" y="2338075"/>
                  <a:pt x="3785347" y="2353235"/>
                </a:cubicBezTo>
                <a:cubicBezTo>
                  <a:pt x="3847341" y="2432136"/>
                  <a:pt x="3806741" y="2368722"/>
                  <a:pt x="3845859" y="2433918"/>
                </a:cubicBezTo>
                <a:cubicBezTo>
                  <a:pt x="3852582" y="2456330"/>
                  <a:pt x="3856224" y="2479908"/>
                  <a:pt x="3866029" y="2501153"/>
                </a:cubicBezTo>
                <a:cubicBezTo>
                  <a:pt x="3887287" y="2547211"/>
                  <a:pt x="3930091" y="2602606"/>
                  <a:pt x="3946712" y="2655794"/>
                </a:cubicBezTo>
                <a:cubicBezTo>
                  <a:pt x="3952875" y="2675516"/>
                  <a:pt x="3952020" y="2697314"/>
                  <a:pt x="3960159" y="2716306"/>
                </a:cubicBezTo>
                <a:cubicBezTo>
                  <a:pt x="3979114" y="2760535"/>
                  <a:pt x="4008106" y="2799968"/>
                  <a:pt x="4027394" y="2844053"/>
                </a:cubicBezTo>
                <a:cubicBezTo>
                  <a:pt x="4043082" y="2879912"/>
                  <a:pt x="4064967" y="2913657"/>
                  <a:pt x="4074459" y="2951629"/>
                </a:cubicBezTo>
                <a:cubicBezTo>
                  <a:pt x="4078601" y="2968200"/>
                  <a:pt x="4090187" y="3015816"/>
                  <a:pt x="4094629" y="3025588"/>
                </a:cubicBezTo>
                <a:cubicBezTo>
                  <a:pt x="4099266" y="3035789"/>
                  <a:pt x="4110029" y="3042343"/>
                  <a:pt x="4114800" y="3052482"/>
                </a:cubicBezTo>
                <a:cubicBezTo>
                  <a:pt x="4128092" y="3080727"/>
                  <a:pt x="4137211" y="3110753"/>
                  <a:pt x="4148417" y="3139888"/>
                </a:cubicBezTo>
                <a:cubicBezTo>
                  <a:pt x="4174678" y="3284326"/>
                  <a:pt x="4154884" y="3193919"/>
                  <a:pt x="4229100" y="3422276"/>
                </a:cubicBezTo>
                <a:cubicBezTo>
                  <a:pt x="4235672" y="3442497"/>
                  <a:pt x="4249270" y="3482788"/>
                  <a:pt x="4249270" y="3482788"/>
                </a:cubicBezTo>
                <a:cubicBezTo>
                  <a:pt x="4240305" y="3617259"/>
                  <a:pt x="4232712" y="3751828"/>
                  <a:pt x="4222376" y="3886200"/>
                </a:cubicBezTo>
                <a:cubicBezTo>
                  <a:pt x="4221500" y="3897594"/>
                  <a:pt x="4222158" y="3910422"/>
                  <a:pt x="4215653" y="3919818"/>
                </a:cubicBezTo>
                <a:cubicBezTo>
                  <a:pt x="4191363" y="3954903"/>
                  <a:pt x="4153754" y="3983458"/>
                  <a:pt x="4114800" y="4000500"/>
                </a:cubicBezTo>
                <a:cubicBezTo>
                  <a:pt x="4095321" y="4009022"/>
                  <a:pt x="4074810" y="4015113"/>
                  <a:pt x="4054288" y="4020671"/>
                </a:cubicBezTo>
                <a:cubicBezTo>
                  <a:pt x="3967192" y="4044259"/>
                  <a:pt x="3879476" y="4065494"/>
                  <a:pt x="3792070" y="4087906"/>
                </a:cubicBezTo>
                <a:cubicBezTo>
                  <a:pt x="3556747" y="4081182"/>
                  <a:pt x="3321145" y="4081004"/>
                  <a:pt x="3086100" y="4067735"/>
                </a:cubicBezTo>
                <a:cubicBezTo>
                  <a:pt x="3026398" y="4064365"/>
                  <a:pt x="2802360" y="3997351"/>
                  <a:pt x="2770094" y="3987053"/>
                </a:cubicBezTo>
                <a:cubicBezTo>
                  <a:pt x="2684141" y="3959621"/>
                  <a:pt x="2566871" y="3909697"/>
                  <a:pt x="2487706" y="3872753"/>
                </a:cubicBezTo>
                <a:cubicBezTo>
                  <a:pt x="2437752" y="3849441"/>
                  <a:pt x="2387910" y="3825686"/>
                  <a:pt x="2339788" y="3798794"/>
                </a:cubicBezTo>
                <a:cubicBezTo>
                  <a:pt x="2260302" y="3754375"/>
                  <a:pt x="2227530" y="3715360"/>
                  <a:pt x="2151529" y="3657600"/>
                </a:cubicBezTo>
                <a:cubicBezTo>
                  <a:pt x="2132228" y="3642932"/>
                  <a:pt x="2109195" y="3633298"/>
                  <a:pt x="2091017" y="3617259"/>
                </a:cubicBezTo>
                <a:cubicBezTo>
                  <a:pt x="2070781" y="3599404"/>
                  <a:pt x="2056958" y="3575161"/>
                  <a:pt x="2037229" y="3556747"/>
                </a:cubicBezTo>
                <a:cubicBezTo>
                  <a:pt x="2023135" y="3543592"/>
                  <a:pt x="2003797" y="3536762"/>
                  <a:pt x="1990164" y="3523129"/>
                </a:cubicBezTo>
                <a:cubicBezTo>
                  <a:pt x="1965410" y="3498375"/>
                  <a:pt x="1947683" y="3467201"/>
                  <a:pt x="1922929" y="3442447"/>
                </a:cubicBezTo>
                <a:cubicBezTo>
                  <a:pt x="1887000" y="3406518"/>
                  <a:pt x="1844558" y="3377523"/>
                  <a:pt x="1808629" y="3341594"/>
                </a:cubicBezTo>
                <a:cubicBezTo>
                  <a:pt x="1788334" y="3321299"/>
                  <a:pt x="1773830" y="3295880"/>
                  <a:pt x="1754841" y="3274359"/>
                </a:cubicBezTo>
                <a:cubicBezTo>
                  <a:pt x="1670311" y="3178558"/>
                  <a:pt x="1724820" y="3277418"/>
                  <a:pt x="1633817" y="3099547"/>
                </a:cubicBezTo>
                <a:cubicBezTo>
                  <a:pt x="1606867" y="3046872"/>
                  <a:pt x="1578024" y="2994493"/>
                  <a:pt x="1559859" y="2938182"/>
                </a:cubicBezTo>
                <a:lnTo>
                  <a:pt x="1492623" y="2729753"/>
                </a:lnTo>
                <a:cubicBezTo>
                  <a:pt x="1462295" y="2517458"/>
                  <a:pt x="1507234" y="2773763"/>
                  <a:pt x="1418664" y="2494429"/>
                </a:cubicBezTo>
                <a:cubicBezTo>
                  <a:pt x="1404848" y="2450856"/>
                  <a:pt x="1404480" y="2403867"/>
                  <a:pt x="1391770" y="2359959"/>
                </a:cubicBezTo>
                <a:cubicBezTo>
                  <a:pt x="1379735" y="2318382"/>
                  <a:pt x="1360394" y="2279276"/>
                  <a:pt x="1344706" y="2238935"/>
                </a:cubicBezTo>
                <a:cubicBezTo>
                  <a:pt x="1340224" y="2131359"/>
                  <a:pt x="1338930" y="2023602"/>
                  <a:pt x="1331259" y="1916206"/>
                </a:cubicBezTo>
                <a:cubicBezTo>
                  <a:pt x="1287399" y="1302179"/>
                  <a:pt x="1314317" y="2062361"/>
                  <a:pt x="1297641" y="1411941"/>
                </a:cubicBezTo>
                <a:cubicBezTo>
                  <a:pt x="1311088" y="1342465"/>
                  <a:pt x="1317058" y="1271113"/>
                  <a:pt x="1337982" y="1203512"/>
                </a:cubicBezTo>
                <a:cubicBezTo>
                  <a:pt x="1360025" y="1132295"/>
                  <a:pt x="1417969" y="1101685"/>
                  <a:pt x="1479176" y="1069041"/>
                </a:cubicBezTo>
                <a:cubicBezTo>
                  <a:pt x="1511175" y="1051975"/>
                  <a:pt x="1629954" y="1000608"/>
                  <a:pt x="1674159" y="995082"/>
                </a:cubicBezTo>
                <a:cubicBezTo>
                  <a:pt x="1752121" y="985337"/>
                  <a:pt x="1831041" y="986117"/>
                  <a:pt x="1909482" y="981635"/>
                </a:cubicBezTo>
                <a:cubicBezTo>
                  <a:pt x="2030506" y="983876"/>
                  <a:pt x="2153129" y="968619"/>
                  <a:pt x="2272553" y="988359"/>
                </a:cubicBezTo>
                <a:cubicBezTo>
                  <a:pt x="2441475" y="1016280"/>
                  <a:pt x="2802651" y="1141061"/>
                  <a:pt x="2991970" y="1210235"/>
                </a:cubicBezTo>
                <a:cubicBezTo>
                  <a:pt x="3019336" y="1220234"/>
                  <a:pt x="3047839" y="1228583"/>
                  <a:pt x="3072653" y="1243853"/>
                </a:cubicBezTo>
                <a:cubicBezTo>
                  <a:pt x="3164767" y="1300539"/>
                  <a:pt x="3252861" y="1363544"/>
                  <a:pt x="3341594" y="1425388"/>
                </a:cubicBezTo>
                <a:cubicBezTo>
                  <a:pt x="3400803" y="1466655"/>
                  <a:pt x="3469282" y="1498471"/>
                  <a:pt x="3516406" y="1553135"/>
                </a:cubicBezTo>
                <a:cubicBezTo>
                  <a:pt x="3572435" y="1618129"/>
                  <a:pt x="3627237" y="1684203"/>
                  <a:pt x="3684494" y="1748118"/>
                </a:cubicBezTo>
                <a:cubicBezTo>
                  <a:pt x="4062859" y="2170481"/>
                  <a:pt x="3477080" y="1491569"/>
                  <a:pt x="3973606" y="2070847"/>
                </a:cubicBezTo>
                <a:cubicBezTo>
                  <a:pt x="4027554" y="2133786"/>
                  <a:pt x="4126702" y="2246703"/>
                  <a:pt x="4175312" y="2319618"/>
                </a:cubicBezTo>
                <a:cubicBezTo>
                  <a:pt x="4198134" y="2353850"/>
                  <a:pt x="4214203" y="2392190"/>
                  <a:pt x="4235823" y="2427194"/>
                </a:cubicBezTo>
                <a:cubicBezTo>
                  <a:pt x="4261301" y="2468444"/>
                  <a:pt x="4294823" y="2504852"/>
                  <a:pt x="4316506" y="2548218"/>
                </a:cubicBezTo>
                <a:cubicBezTo>
                  <a:pt x="4451673" y="2818551"/>
                  <a:pt x="4403873" y="2763600"/>
                  <a:pt x="4491317" y="2971800"/>
                </a:cubicBezTo>
                <a:cubicBezTo>
                  <a:pt x="4518898" y="3037469"/>
                  <a:pt x="4553422" y="3100201"/>
                  <a:pt x="4578723" y="3166782"/>
                </a:cubicBezTo>
                <a:cubicBezTo>
                  <a:pt x="4665432" y="3394962"/>
                  <a:pt x="4564682" y="3229424"/>
                  <a:pt x="4679576" y="3395382"/>
                </a:cubicBezTo>
                <a:cubicBezTo>
                  <a:pt x="4681817" y="3435723"/>
                  <a:pt x="4680586" y="3476409"/>
                  <a:pt x="4686300" y="3516406"/>
                </a:cubicBezTo>
                <a:cubicBezTo>
                  <a:pt x="4691835" y="3555153"/>
                  <a:pt x="4708965" y="3591795"/>
                  <a:pt x="4713194" y="3630706"/>
                </a:cubicBezTo>
                <a:cubicBezTo>
                  <a:pt x="4720221" y="3695358"/>
                  <a:pt x="4715391" y="3760813"/>
                  <a:pt x="4719917" y="3825688"/>
                </a:cubicBezTo>
                <a:cubicBezTo>
                  <a:pt x="4722123" y="3857306"/>
                  <a:pt x="4728882" y="3888441"/>
                  <a:pt x="4733364" y="3919818"/>
                </a:cubicBezTo>
                <a:cubicBezTo>
                  <a:pt x="4728882" y="4022912"/>
                  <a:pt x="4727986" y="4126225"/>
                  <a:pt x="4719917" y="4229100"/>
                </a:cubicBezTo>
                <a:cubicBezTo>
                  <a:pt x="4718973" y="4241132"/>
                  <a:pt x="4712679" y="4252369"/>
                  <a:pt x="4706470" y="4262718"/>
                </a:cubicBezTo>
                <a:cubicBezTo>
                  <a:pt x="4692395" y="4286176"/>
                  <a:pt x="4677581" y="4309506"/>
                  <a:pt x="4659406" y="4329953"/>
                </a:cubicBezTo>
                <a:cubicBezTo>
                  <a:pt x="4607980" y="4387808"/>
                  <a:pt x="4617893" y="4379941"/>
                  <a:pt x="4565276" y="4390465"/>
                </a:cubicBezTo>
                <a:cubicBezTo>
                  <a:pt x="4520447" y="4412880"/>
                  <a:pt x="4469878" y="4438982"/>
                  <a:pt x="4424082" y="4450976"/>
                </a:cubicBezTo>
                <a:cubicBezTo>
                  <a:pt x="4369191" y="4465352"/>
                  <a:pt x="4312023" y="4468906"/>
                  <a:pt x="4255994" y="4477871"/>
                </a:cubicBezTo>
                <a:cubicBezTo>
                  <a:pt x="3926541" y="4459941"/>
                  <a:pt x="3596380" y="4452146"/>
                  <a:pt x="3267635" y="4424082"/>
                </a:cubicBezTo>
                <a:cubicBezTo>
                  <a:pt x="3190094" y="4417463"/>
                  <a:pt x="3141015" y="4369267"/>
                  <a:pt x="3072653" y="4343400"/>
                </a:cubicBezTo>
                <a:cubicBezTo>
                  <a:pt x="2878786" y="4270045"/>
                  <a:pt x="2936526" y="4318165"/>
                  <a:pt x="2763370" y="4222376"/>
                </a:cubicBezTo>
                <a:cubicBezTo>
                  <a:pt x="2473059" y="4061778"/>
                  <a:pt x="2698393" y="4172860"/>
                  <a:pt x="2413747" y="3973606"/>
                </a:cubicBezTo>
                <a:cubicBezTo>
                  <a:pt x="2345168" y="3925600"/>
                  <a:pt x="2332546" y="3919567"/>
                  <a:pt x="2265829" y="3859306"/>
                </a:cubicBezTo>
                <a:cubicBezTo>
                  <a:pt x="2222299" y="3819989"/>
                  <a:pt x="2182159" y="3776984"/>
                  <a:pt x="2138082" y="3738282"/>
                </a:cubicBezTo>
                <a:cubicBezTo>
                  <a:pt x="2090211" y="3696249"/>
                  <a:pt x="2037779" y="3659583"/>
                  <a:pt x="1990164" y="3617259"/>
                </a:cubicBezTo>
                <a:cubicBezTo>
                  <a:pt x="1936850" y="3569869"/>
                  <a:pt x="1888168" y="3517473"/>
                  <a:pt x="1835523" y="3469341"/>
                </a:cubicBezTo>
                <a:cubicBezTo>
                  <a:pt x="1809686" y="3445719"/>
                  <a:pt x="1779039" y="3427404"/>
                  <a:pt x="1754841" y="3402106"/>
                </a:cubicBezTo>
                <a:cubicBezTo>
                  <a:pt x="1729433" y="3375543"/>
                  <a:pt x="1713027" y="3341251"/>
                  <a:pt x="1687606" y="3314700"/>
                </a:cubicBezTo>
                <a:cubicBezTo>
                  <a:pt x="1447061" y="3063464"/>
                  <a:pt x="1479064" y="3145108"/>
                  <a:pt x="1297641" y="2891118"/>
                </a:cubicBezTo>
                <a:cubicBezTo>
                  <a:pt x="1286435" y="2875430"/>
                  <a:pt x="1272446" y="2861395"/>
                  <a:pt x="1264023" y="2844053"/>
                </a:cubicBezTo>
                <a:cubicBezTo>
                  <a:pt x="1234194" y="2782641"/>
                  <a:pt x="1209491" y="2718861"/>
                  <a:pt x="1183341" y="2655794"/>
                </a:cubicBezTo>
                <a:cubicBezTo>
                  <a:pt x="1048123" y="2329680"/>
                  <a:pt x="1214222" y="2718890"/>
                  <a:pt x="1129553" y="2521323"/>
                </a:cubicBezTo>
                <a:cubicBezTo>
                  <a:pt x="1125071" y="2483223"/>
                  <a:pt x="1125869" y="2444123"/>
                  <a:pt x="1116106" y="2407023"/>
                </a:cubicBezTo>
                <a:cubicBezTo>
                  <a:pt x="1054920" y="2174519"/>
                  <a:pt x="1082570" y="2342830"/>
                  <a:pt x="1035423" y="2205318"/>
                </a:cubicBezTo>
                <a:cubicBezTo>
                  <a:pt x="1015650" y="2147647"/>
                  <a:pt x="999564" y="2088777"/>
                  <a:pt x="981635" y="2030506"/>
                </a:cubicBezTo>
                <a:cubicBezTo>
                  <a:pt x="936024" y="1702112"/>
                  <a:pt x="973147" y="1865943"/>
                  <a:pt x="867335" y="1539688"/>
                </a:cubicBezTo>
                <a:cubicBezTo>
                  <a:pt x="858370" y="1476935"/>
                  <a:pt x="851781" y="1413797"/>
                  <a:pt x="840441" y="1351429"/>
                </a:cubicBezTo>
                <a:cubicBezTo>
                  <a:pt x="821216" y="1245692"/>
                  <a:pt x="793079" y="1096521"/>
                  <a:pt x="779929" y="995082"/>
                </a:cubicBezTo>
                <a:cubicBezTo>
                  <a:pt x="754576" y="799503"/>
                  <a:pt x="784390" y="894168"/>
                  <a:pt x="759759" y="820271"/>
                </a:cubicBezTo>
                <a:cubicBezTo>
                  <a:pt x="764241" y="791136"/>
                  <a:pt x="762258" y="760235"/>
                  <a:pt x="773206" y="732865"/>
                </a:cubicBezTo>
                <a:cubicBezTo>
                  <a:pt x="780880" y="713680"/>
                  <a:pt x="797597" y="698935"/>
                  <a:pt x="813547" y="685800"/>
                </a:cubicBezTo>
                <a:cubicBezTo>
                  <a:pt x="887610" y="624806"/>
                  <a:pt x="879817" y="648582"/>
                  <a:pt x="961464" y="611841"/>
                </a:cubicBezTo>
                <a:cubicBezTo>
                  <a:pt x="982506" y="602372"/>
                  <a:pt x="1001025" y="587892"/>
                  <a:pt x="1021976" y="578223"/>
                </a:cubicBezTo>
                <a:cubicBezTo>
                  <a:pt x="1030366" y="574351"/>
                  <a:pt x="1040058" y="574283"/>
                  <a:pt x="1048870" y="571500"/>
                </a:cubicBezTo>
                <a:cubicBezTo>
                  <a:pt x="1082661" y="560829"/>
                  <a:pt x="1114870" y="544284"/>
                  <a:pt x="1149723" y="537882"/>
                </a:cubicBezTo>
                <a:cubicBezTo>
                  <a:pt x="1225186" y="524021"/>
                  <a:pt x="1302123" y="519953"/>
                  <a:pt x="1378323" y="510988"/>
                </a:cubicBezTo>
                <a:cubicBezTo>
                  <a:pt x="1517276" y="513229"/>
                  <a:pt x="1657078" y="502211"/>
                  <a:pt x="1795182" y="517712"/>
                </a:cubicBezTo>
                <a:cubicBezTo>
                  <a:pt x="1878397" y="527052"/>
                  <a:pt x="1958226" y="557189"/>
                  <a:pt x="2037229" y="584947"/>
                </a:cubicBezTo>
                <a:cubicBezTo>
                  <a:pt x="2278642" y="669768"/>
                  <a:pt x="2450356" y="776490"/>
                  <a:pt x="2682688" y="900953"/>
                </a:cubicBezTo>
                <a:cubicBezTo>
                  <a:pt x="2755278" y="939841"/>
                  <a:pt x="2948104" y="1041490"/>
                  <a:pt x="3018864" y="1089212"/>
                </a:cubicBezTo>
                <a:cubicBezTo>
                  <a:pt x="3115235" y="1154206"/>
                  <a:pt x="3219569" y="1208724"/>
                  <a:pt x="3307976" y="1284194"/>
                </a:cubicBezTo>
                <a:cubicBezTo>
                  <a:pt x="3399864" y="1362635"/>
                  <a:pt x="3481881" y="1454392"/>
                  <a:pt x="3583641" y="1519518"/>
                </a:cubicBezTo>
                <a:cubicBezTo>
                  <a:pt x="3639670" y="1555377"/>
                  <a:pt x="3697301" y="1588848"/>
                  <a:pt x="3751729" y="1627094"/>
                </a:cubicBezTo>
                <a:cubicBezTo>
                  <a:pt x="3850645" y="1696602"/>
                  <a:pt x="3822516" y="1694779"/>
                  <a:pt x="3913094" y="1781735"/>
                </a:cubicBezTo>
                <a:cubicBezTo>
                  <a:pt x="3996619" y="1861920"/>
                  <a:pt x="4086716" y="1935187"/>
                  <a:pt x="4168588" y="2017059"/>
                </a:cubicBezTo>
                <a:cubicBezTo>
                  <a:pt x="4187932" y="2036403"/>
                  <a:pt x="4198019" y="2063379"/>
                  <a:pt x="4215653" y="2084294"/>
                </a:cubicBezTo>
                <a:cubicBezTo>
                  <a:pt x="4323057" y="2211679"/>
                  <a:pt x="4478284" y="2359948"/>
                  <a:pt x="4565276" y="2514600"/>
                </a:cubicBezTo>
                <a:cubicBezTo>
                  <a:pt x="4601648" y="2579261"/>
                  <a:pt x="4650065" y="2661246"/>
                  <a:pt x="4679576" y="2729753"/>
                </a:cubicBezTo>
                <a:cubicBezTo>
                  <a:pt x="4726502" y="2838689"/>
                  <a:pt x="4782504" y="2944864"/>
                  <a:pt x="4814047" y="3059206"/>
                </a:cubicBezTo>
                <a:cubicBezTo>
                  <a:pt x="4831976" y="3124200"/>
                  <a:pt x="4848007" y="3189748"/>
                  <a:pt x="4867835" y="3254188"/>
                </a:cubicBezTo>
                <a:cubicBezTo>
                  <a:pt x="4883885" y="3306351"/>
                  <a:pt x="4902872" y="3357575"/>
                  <a:pt x="4921623" y="3408829"/>
                </a:cubicBezTo>
                <a:cubicBezTo>
                  <a:pt x="4936495" y="3449478"/>
                  <a:pt x="4955959" y="3488483"/>
                  <a:pt x="4968688" y="3529853"/>
                </a:cubicBezTo>
                <a:cubicBezTo>
                  <a:pt x="5033985" y="3742068"/>
                  <a:pt x="4971908" y="3610249"/>
                  <a:pt x="5022476" y="3711388"/>
                </a:cubicBezTo>
                <a:cubicBezTo>
                  <a:pt x="5029200" y="3745006"/>
                  <a:pt x="5032565" y="3779474"/>
                  <a:pt x="5042647" y="3812241"/>
                </a:cubicBezTo>
                <a:cubicBezTo>
                  <a:pt x="5050611" y="3838124"/>
                  <a:pt x="5083512" y="3860108"/>
                  <a:pt x="5076264" y="3886200"/>
                </a:cubicBezTo>
                <a:cubicBezTo>
                  <a:pt x="5068942" y="3912559"/>
                  <a:pt x="5031441" y="3917577"/>
                  <a:pt x="5009029" y="3933265"/>
                </a:cubicBezTo>
                <a:cubicBezTo>
                  <a:pt x="4993289" y="4279568"/>
                  <a:pt x="5021535" y="3930289"/>
                  <a:pt x="4975412" y="4168588"/>
                </a:cubicBezTo>
                <a:cubicBezTo>
                  <a:pt x="4967699" y="4208438"/>
                  <a:pt x="4981863" y="4254235"/>
                  <a:pt x="4961964" y="4289612"/>
                </a:cubicBezTo>
                <a:cubicBezTo>
                  <a:pt x="4941794" y="4325471"/>
                  <a:pt x="4926138" y="4364274"/>
                  <a:pt x="4901453" y="4397188"/>
                </a:cubicBezTo>
                <a:cubicBezTo>
                  <a:pt x="4868091" y="4441671"/>
                  <a:pt x="4792779" y="4506961"/>
                  <a:pt x="4740088" y="4531659"/>
                </a:cubicBezTo>
                <a:cubicBezTo>
                  <a:pt x="4697088" y="4551815"/>
                  <a:pt x="4649014" y="4559436"/>
                  <a:pt x="4605617" y="4578723"/>
                </a:cubicBezTo>
                <a:cubicBezTo>
                  <a:pt x="4478614" y="4635168"/>
                  <a:pt x="4509664" y="4656499"/>
                  <a:pt x="4363570" y="4693023"/>
                </a:cubicBezTo>
                <a:cubicBezTo>
                  <a:pt x="4319868" y="4703949"/>
                  <a:pt x="4274047" y="4703474"/>
                  <a:pt x="4229100" y="4706471"/>
                </a:cubicBezTo>
                <a:cubicBezTo>
                  <a:pt x="4139540" y="4712442"/>
                  <a:pt x="4049806" y="4715436"/>
                  <a:pt x="3960159" y="4719918"/>
                </a:cubicBezTo>
                <a:cubicBezTo>
                  <a:pt x="3881718" y="4717677"/>
                  <a:pt x="3803077" y="4719213"/>
                  <a:pt x="3724835" y="4713194"/>
                </a:cubicBezTo>
                <a:cubicBezTo>
                  <a:pt x="3628101" y="4705753"/>
                  <a:pt x="3532218" y="4689658"/>
                  <a:pt x="3435723" y="4679576"/>
                </a:cubicBezTo>
                <a:cubicBezTo>
                  <a:pt x="3382041" y="4673967"/>
                  <a:pt x="3328147" y="4670611"/>
                  <a:pt x="3274359" y="4666129"/>
                </a:cubicBezTo>
                <a:lnTo>
                  <a:pt x="3012141" y="4612341"/>
                </a:lnTo>
                <a:cubicBezTo>
                  <a:pt x="2976028" y="4604462"/>
                  <a:pt x="2939630" y="4597136"/>
                  <a:pt x="2904564" y="4585447"/>
                </a:cubicBezTo>
                <a:cubicBezTo>
                  <a:pt x="2824448" y="4558742"/>
                  <a:pt x="2637952" y="4484875"/>
                  <a:pt x="2554941" y="4444253"/>
                </a:cubicBezTo>
                <a:cubicBezTo>
                  <a:pt x="2339709" y="4338927"/>
                  <a:pt x="2313971" y="4297054"/>
                  <a:pt x="2070847" y="4134971"/>
                </a:cubicBezTo>
                <a:cubicBezTo>
                  <a:pt x="2051648" y="4122172"/>
                  <a:pt x="2029534" y="4114152"/>
                  <a:pt x="2010335" y="4101353"/>
                </a:cubicBezTo>
                <a:cubicBezTo>
                  <a:pt x="1926391" y="4045391"/>
                  <a:pt x="1704753" y="3889871"/>
                  <a:pt x="1627094" y="3818965"/>
                </a:cubicBezTo>
                <a:cubicBezTo>
                  <a:pt x="1528788" y="3729207"/>
                  <a:pt x="1441024" y="3628465"/>
                  <a:pt x="1344706" y="3536576"/>
                </a:cubicBezTo>
                <a:cubicBezTo>
                  <a:pt x="1283700" y="3478375"/>
                  <a:pt x="968325" y="3211358"/>
                  <a:pt x="887506" y="3092823"/>
                </a:cubicBezTo>
                <a:cubicBezTo>
                  <a:pt x="828761" y="3006663"/>
                  <a:pt x="794081" y="2906069"/>
                  <a:pt x="739588" y="2817159"/>
                </a:cubicBezTo>
                <a:cubicBezTo>
                  <a:pt x="708669" y="2766712"/>
                  <a:pt x="662276" y="2726808"/>
                  <a:pt x="632012" y="2675965"/>
                </a:cubicBezTo>
                <a:cubicBezTo>
                  <a:pt x="605822" y="2631965"/>
                  <a:pt x="592689" y="2581386"/>
                  <a:pt x="571500" y="2534771"/>
                </a:cubicBezTo>
                <a:cubicBezTo>
                  <a:pt x="559058" y="2507397"/>
                  <a:pt x="545309" y="2480619"/>
                  <a:pt x="531159" y="2454088"/>
                </a:cubicBezTo>
                <a:cubicBezTo>
                  <a:pt x="509442" y="2413369"/>
                  <a:pt x="482944" y="2375111"/>
                  <a:pt x="463923" y="2333065"/>
                </a:cubicBezTo>
                <a:cubicBezTo>
                  <a:pt x="440246" y="2280726"/>
                  <a:pt x="424467" y="2225148"/>
                  <a:pt x="403412" y="2171700"/>
                </a:cubicBezTo>
                <a:cubicBezTo>
                  <a:pt x="395322" y="2151163"/>
                  <a:pt x="386093" y="2131076"/>
                  <a:pt x="376517" y="2111188"/>
                </a:cubicBezTo>
                <a:cubicBezTo>
                  <a:pt x="356951" y="2070551"/>
                  <a:pt x="329934" y="2033063"/>
                  <a:pt x="316006" y="1990165"/>
                </a:cubicBezTo>
                <a:cubicBezTo>
                  <a:pt x="273698" y="1859855"/>
                  <a:pt x="251754" y="1723451"/>
                  <a:pt x="208429" y="1593476"/>
                </a:cubicBezTo>
                <a:cubicBezTo>
                  <a:pt x="182092" y="1514464"/>
                  <a:pt x="134700" y="1443622"/>
                  <a:pt x="107576" y="1364876"/>
                </a:cubicBezTo>
                <a:cubicBezTo>
                  <a:pt x="65067" y="1241464"/>
                  <a:pt x="0" y="988359"/>
                  <a:pt x="0" y="988359"/>
                </a:cubicBezTo>
                <a:cubicBezTo>
                  <a:pt x="2241" y="885265"/>
                  <a:pt x="4269" y="782165"/>
                  <a:pt x="6723" y="679076"/>
                </a:cubicBezTo>
                <a:cubicBezTo>
                  <a:pt x="7463" y="647997"/>
                  <a:pt x="-6972" y="430801"/>
                  <a:pt x="33617" y="349623"/>
                </a:cubicBezTo>
                <a:cubicBezTo>
                  <a:pt x="40704" y="335449"/>
                  <a:pt x="57726" y="328684"/>
                  <a:pt x="67235" y="316006"/>
                </a:cubicBezTo>
                <a:cubicBezTo>
                  <a:pt x="190641" y="151466"/>
                  <a:pt x="-29437" y="410157"/>
                  <a:pt x="141194" y="215153"/>
                </a:cubicBezTo>
                <a:cubicBezTo>
                  <a:pt x="129355" y="132288"/>
                  <a:pt x="120677" y="168558"/>
                  <a:pt x="228600" y="94129"/>
                </a:cubicBezTo>
                <a:cubicBezTo>
                  <a:pt x="302825" y="42940"/>
                  <a:pt x="316589" y="35028"/>
                  <a:pt x="389964" y="13447"/>
                </a:cubicBezTo>
                <a:cubicBezTo>
                  <a:pt x="407694" y="8232"/>
                  <a:pt x="425823" y="4482"/>
                  <a:pt x="443753" y="0"/>
                </a:cubicBezTo>
                <a:cubicBezTo>
                  <a:pt x="611841" y="6724"/>
                  <a:pt x="780947" y="516"/>
                  <a:pt x="948017" y="20171"/>
                </a:cubicBezTo>
                <a:lnTo>
                  <a:pt x="1176617" y="47065"/>
                </a:lnTo>
                <a:cubicBezTo>
                  <a:pt x="1416058" y="158802"/>
                  <a:pt x="1111609" y="22489"/>
                  <a:pt x="1432112" y="141194"/>
                </a:cubicBezTo>
                <a:cubicBezTo>
                  <a:pt x="1502760" y="167360"/>
                  <a:pt x="1569957" y="202263"/>
                  <a:pt x="1640541" y="228600"/>
                </a:cubicBezTo>
                <a:cubicBezTo>
                  <a:pt x="1720221" y="258331"/>
                  <a:pt x="1803517" y="277967"/>
                  <a:pt x="1882588" y="309282"/>
                </a:cubicBezTo>
                <a:cubicBezTo>
                  <a:pt x="2199231" y="434685"/>
                  <a:pt x="2534208" y="596142"/>
                  <a:pt x="2837329" y="746312"/>
                </a:cubicBezTo>
                <a:cubicBezTo>
                  <a:pt x="2910151" y="782389"/>
                  <a:pt x="3159697" y="915545"/>
                  <a:pt x="3234017" y="968188"/>
                </a:cubicBezTo>
                <a:cubicBezTo>
                  <a:pt x="3284601" y="1004018"/>
                  <a:pt x="3327179" y="1050028"/>
                  <a:pt x="3375212" y="1089212"/>
                </a:cubicBezTo>
                <a:cubicBezTo>
                  <a:pt x="3412377" y="1119531"/>
                  <a:pt x="3454408" y="1143935"/>
                  <a:pt x="3489512" y="1176618"/>
                </a:cubicBezTo>
                <a:cubicBezTo>
                  <a:pt x="3519758" y="1204778"/>
                  <a:pt x="3542164" y="1240381"/>
                  <a:pt x="3570194" y="1270747"/>
                </a:cubicBezTo>
                <a:cubicBezTo>
                  <a:pt x="3595992" y="1298694"/>
                  <a:pt x="3625608" y="1323002"/>
                  <a:pt x="3650876" y="1351429"/>
                </a:cubicBezTo>
                <a:cubicBezTo>
                  <a:pt x="3715315" y="1423923"/>
                  <a:pt x="3767365" y="1508061"/>
                  <a:pt x="3839135" y="1573306"/>
                </a:cubicBezTo>
                <a:cubicBezTo>
                  <a:pt x="3888441" y="1618129"/>
                  <a:pt x="3942833" y="1657928"/>
                  <a:pt x="3987053" y="1707776"/>
                </a:cubicBezTo>
                <a:cubicBezTo>
                  <a:pt x="4066494" y="1797327"/>
                  <a:pt x="4118466" y="1911764"/>
                  <a:pt x="4208929" y="1990165"/>
                </a:cubicBezTo>
                <a:cubicBezTo>
                  <a:pt x="4528509" y="2267133"/>
                  <a:pt x="4348789" y="2088184"/>
                  <a:pt x="4686300" y="2521323"/>
                </a:cubicBezTo>
                <a:cubicBezTo>
                  <a:pt x="4728467" y="2575437"/>
                  <a:pt x="4771497" y="2628874"/>
                  <a:pt x="4814047" y="2682688"/>
                </a:cubicBezTo>
                <a:cubicBezTo>
                  <a:pt x="4875810" y="2760800"/>
                  <a:pt x="4937146" y="2832935"/>
                  <a:pt x="4988859" y="2918012"/>
                </a:cubicBezTo>
                <a:cubicBezTo>
                  <a:pt x="5035785" y="2995213"/>
                  <a:pt x="5072146" y="3078887"/>
                  <a:pt x="5123329" y="3153335"/>
                </a:cubicBezTo>
                <a:cubicBezTo>
                  <a:pt x="5223694" y="3299321"/>
                  <a:pt x="5265946" y="3352261"/>
                  <a:pt x="5351929" y="3550023"/>
                </a:cubicBezTo>
                <a:cubicBezTo>
                  <a:pt x="5374341" y="3601570"/>
                  <a:pt x="5397923" y="3652624"/>
                  <a:pt x="5419164" y="3704665"/>
                </a:cubicBezTo>
                <a:cubicBezTo>
                  <a:pt x="5442757" y="3762467"/>
                  <a:pt x="5460565" y="3822640"/>
                  <a:pt x="5486400" y="3879476"/>
                </a:cubicBezTo>
                <a:cubicBezTo>
                  <a:pt x="5705252" y="4360947"/>
                  <a:pt x="5499693" y="3922948"/>
                  <a:pt x="5641041" y="4134971"/>
                </a:cubicBezTo>
                <a:cubicBezTo>
                  <a:pt x="5653285" y="4153337"/>
                  <a:pt x="5658064" y="4175740"/>
                  <a:pt x="5667935" y="4195482"/>
                </a:cubicBezTo>
                <a:cubicBezTo>
                  <a:pt x="5676016" y="4211643"/>
                  <a:pt x="5686748" y="4226386"/>
                  <a:pt x="5694829" y="4242547"/>
                </a:cubicBezTo>
                <a:cubicBezTo>
                  <a:pt x="5706940" y="4266768"/>
                  <a:pt x="5716336" y="4292285"/>
                  <a:pt x="5728447" y="4316506"/>
                </a:cubicBezTo>
                <a:cubicBezTo>
                  <a:pt x="5798829" y="4457271"/>
                  <a:pt x="5726277" y="4277827"/>
                  <a:pt x="5829300" y="4518212"/>
                </a:cubicBezTo>
                <a:cubicBezTo>
                  <a:pt x="5835727" y="4533209"/>
                  <a:pt x="5838265" y="4549588"/>
                  <a:pt x="5842747" y="4565276"/>
                </a:cubicBezTo>
                <a:cubicBezTo>
                  <a:pt x="5844988" y="4585447"/>
                  <a:pt x="5846845" y="4605664"/>
                  <a:pt x="5849470" y="4625788"/>
                </a:cubicBezTo>
                <a:cubicBezTo>
                  <a:pt x="5853569" y="4657217"/>
                  <a:pt x="5861650" y="4688248"/>
                  <a:pt x="5862917" y="4719918"/>
                </a:cubicBezTo>
                <a:cubicBezTo>
                  <a:pt x="5863906" y="4744653"/>
                  <a:pt x="5858435" y="4769223"/>
                  <a:pt x="5856194" y="4793876"/>
                </a:cubicBezTo>
                <a:cubicBezTo>
                  <a:pt x="5859677" y="4821746"/>
                  <a:pt x="5875729" y="4860294"/>
                  <a:pt x="5842747" y="4881282"/>
                </a:cubicBezTo>
                <a:cubicBezTo>
                  <a:pt x="5827155" y="4891204"/>
                  <a:pt x="5806888" y="4890247"/>
                  <a:pt x="5788959" y="4894729"/>
                </a:cubicBezTo>
                <a:cubicBezTo>
                  <a:pt x="5744447" y="4924403"/>
                  <a:pt x="5763072" y="4914395"/>
                  <a:pt x="5735170" y="49283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FB329126-88C8-4CC8-B0BE-D92197CB5744}"/>
              </a:ext>
            </a:extLst>
          </p:cNvPr>
          <p:cNvSpPr/>
          <p:nvPr/>
        </p:nvSpPr>
        <p:spPr>
          <a:xfrm>
            <a:off x="4128247" y="3691218"/>
            <a:ext cx="168088" cy="8068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ication Sign 21">
            <a:extLst>
              <a:ext uri="{FF2B5EF4-FFF2-40B4-BE49-F238E27FC236}">
                <a16:creationId xmlns:a16="http://schemas.microsoft.com/office/drawing/2014/main" id="{AEEBB5BA-E0E2-43BC-8734-D5637A3BC5A3}"/>
              </a:ext>
            </a:extLst>
          </p:cNvPr>
          <p:cNvSpPr/>
          <p:nvPr/>
        </p:nvSpPr>
        <p:spPr>
          <a:xfrm>
            <a:off x="3992948" y="3471353"/>
            <a:ext cx="168088" cy="8068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F42D3DA8-0BB6-4A0A-8EBE-EF703B32CFAE}"/>
              </a:ext>
            </a:extLst>
          </p:cNvPr>
          <p:cNvSpPr/>
          <p:nvPr/>
        </p:nvSpPr>
        <p:spPr>
          <a:xfrm>
            <a:off x="3989586" y="3205681"/>
            <a:ext cx="171450" cy="160956"/>
          </a:xfrm>
          <a:prstGeom prst="mathMultiply">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50EB0C22-E7FE-4505-85BB-12D1C9C43B89}"/>
              </a:ext>
            </a:extLst>
          </p:cNvPr>
          <p:cNvSpPr/>
          <p:nvPr/>
        </p:nvSpPr>
        <p:spPr>
          <a:xfrm>
            <a:off x="4275753" y="3219746"/>
            <a:ext cx="168088" cy="8068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FCC9FC4-5D64-439B-B6B3-3BE1F5D78026}"/>
              </a:ext>
            </a:extLst>
          </p:cNvPr>
          <p:cNvCxnSpPr/>
          <p:nvPr/>
        </p:nvCxnSpPr>
        <p:spPr>
          <a:xfrm>
            <a:off x="10346849" y="5043536"/>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Multiplication Sign 26">
            <a:extLst>
              <a:ext uri="{FF2B5EF4-FFF2-40B4-BE49-F238E27FC236}">
                <a16:creationId xmlns:a16="http://schemas.microsoft.com/office/drawing/2014/main" id="{53AD2F90-DBFC-4844-9644-296A27811D37}"/>
              </a:ext>
            </a:extLst>
          </p:cNvPr>
          <p:cNvSpPr/>
          <p:nvPr/>
        </p:nvSpPr>
        <p:spPr>
          <a:xfrm>
            <a:off x="4007512" y="3048788"/>
            <a:ext cx="171450" cy="160956"/>
          </a:xfrm>
          <a:prstGeom prst="mathMultiply">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7C75A605-7EBB-4CCF-8FA2-7539C085D0D0}"/>
              </a:ext>
            </a:extLst>
          </p:cNvPr>
          <p:cNvSpPr/>
          <p:nvPr/>
        </p:nvSpPr>
        <p:spPr>
          <a:xfrm>
            <a:off x="4011998" y="2878452"/>
            <a:ext cx="171450" cy="160956"/>
          </a:xfrm>
          <a:prstGeom prst="mathMultiply">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EE0B3FD2-5C67-45C0-A30D-CF4C8BA97555}"/>
              </a:ext>
            </a:extLst>
          </p:cNvPr>
          <p:cNvSpPr/>
          <p:nvPr/>
        </p:nvSpPr>
        <p:spPr>
          <a:xfrm>
            <a:off x="3638887" y="1047373"/>
            <a:ext cx="864805" cy="878283"/>
          </a:xfrm>
          <a:prstGeom prst="mathMultiply">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FD5B1D5A-A9F3-4DA9-AE8E-A3C616F63380}"/>
              </a:ext>
            </a:extLst>
          </p:cNvPr>
          <p:cNvSpPr/>
          <p:nvPr/>
        </p:nvSpPr>
        <p:spPr>
          <a:xfrm>
            <a:off x="4278687" y="1833644"/>
            <a:ext cx="171450" cy="160956"/>
          </a:xfrm>
          <a:prstGeom prst="mathMultiply">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8129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43A4E4-BD3E-4CFE-8533-AA27AF1D179D}"/>
              </a:ext>
            </a:extLst>
          </p:cNvPr>
          <p:cNvPicPr>
            <a:picLocks noChangeAspect="1"/>
          </p:cNvPicPr>
          <p:nvPr/>
        </p:nvPicPr>
        <p:blipFill>
          <a:blip r:embed="rId2"/>
          <a:stretch>
            <a:fillRect/>
          </a:stretch>
        </p:blipFill>
        <p:spPr>
          <a:xfrm>
            <a:off x="716506" y="439254"/>
            <a:ext cx="7245749" cy="5620351"/>
          </a:xfrm>
          <a:prstGeom prst="rect">
            <a:avLst/>
          </a:prstGeom>
        </p:spPr>
      </p:pic>
    </p:spTree>
    <p:extLst>
      <p:ext uri="{BB962C8B-B14F-4D97-AF65-F5344CB8AC3E}">
        <p14:creationId xmlns:p14="http://schemas.microsoft.com/office/powerpoint/2010/main" val="36027766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4C0820-6AA3-4A44-9F8F-CF83649D4C61}"/>
              </a:ext>
            </a:extLst>
          </p:cNvPr>
          <p:cNvPicPr>
            <a:picLocks noChangeAspect="1"/>
          </p:cNvPicPr>
          <p:nvPr/>
        </p:nvPicPr>
        <p:blipFill>
          <a:blip r:embed="rId2"/>
          <a:stretch>
            <a:fillRect/>
          </a:stretch>
        </p:blipFill>
        <p:spPr>
          <a:xfrm>
            <a:off x="1019996" y="859808"/>
            <a:ext cx="7104007" cy="5343099"/>
          </a:xfrm>
          <a:prstGeom prst="rect">
            <a:avLst/>
          </a:prstGeom>
        </p:spPr>
      </p:pic>
    </p:spTree>
    <p:extLst>
      <p:ext uri="{BB962C8B-B14F-4D97-AF65-F5344CB8AC3E}">
        <p14:creationId xmlns:p14="http://schemas.microsoft.com/office/powerpoint/2010/main" val="25747750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67A1-629A-497D-9A8A-388B93327010}"/>
              </a:ext>
            </a:extLst>
          </p:cNvPr>
          <p:cNvSpPr>
            <a:spLocks noGrp="1"/>
          </p:cNvSpPr>
          <p:nvPr>
            <p:ph type="title"/>
          </p:nvPr>
        </p:nvSpPr>
        <p:spPr/>
        <p:txBody>
          <a:bodyPr/>
          <a:lstStyle/>
          <a:p>
            <a:r>
              <a:rPr lang="en-US" dirty="0"/>
              <a:t>XP vs. Scrum</a:t>
            </a:r>
          </a:p>
        </p:txBody>
      </p:sp>
      <p:sp>
        <p:nvSpPr>
          <p:cNvPr id="3" name="Content Placeholder 2">
            <a:extLst>
              <a:ext uri="{FF2B5EF4-FFF2-40B4-BE49-F238E27FC236}">
                <a16:creationId xmlns:a16="http://schemas.microsoft.com/office/drawing/2014/main" id="{98D6265D-3505-4B73-A923-8BACCDFE0A9D}"/>
              </a:ext>
            </a:extLst>
          </p:cNvPr>
          <p:cNvSpPr>
            <a:spLocks noGrp="1"/>
          </p:cNvSpPr>
          <p:nvPr>
            <p:ph idx="1"/>
          </p:nvPr>
        </p:nvSpPr>
        <p:spPr>
          <a:xfrm>
            <a:off x="122830" y="1412543"/>
            <a:ext cx="8795982" cy="5052166"/>
          </a:xfrm>
        </p:spPr>
        <p:txBody>
          <a:bodyPr>
            <a:noAutofit/>
          </a:bodyPr>
          <a:lstStyle/>
          <a:p>
            <a:pPr marL="34290" indent="0" algn="l">
              <a:buNone/>
            </a:pPr>
            <a:r>
              <a:rPr lang="en-US" sz="1300" b="0" i="0" dirty="0">
                <a:solidFill>
                  <a:srgbClr val="4C4D52"/>
                </a:solidFill>
                <a:effectLst/>
                <a:latin typeface="interface"/>
              </a:rPr>
              <a:t>Scrum and Extreme Programming (XP) are definitely very aligned. In fact, if you walked in on a team doing one of these processes you might have hard time quickly deciding whether you had walked in on a Scrum team or an XP team. The differences are often quite subtle, but they are important. I think there are four main differences between </a:t>
            </a:r>
            <a:r>
              <a:rPr lang="en-US" sz="1300" b="0" i="0" dirty="0">
                <a:solidFill>
                  <a:srgbClr val="4797EB"/>
                </a:solidFill>
                <a:effectLst/>
                <a:latin typeface="interface"/>
                <a:hlinkClick r:id="rId2"/>
              </a:rPr>
              <a:t>Scrum</a:t>
            </a:r>
            <a:r>
              <a:rPr lang="en-US" sz="1300" b="0" i="0" dirty="0">
                <a:solidFill>
                  <a:srgbClr val="4C4D52"/>
                </a:solidFill>
                <a:effectLst/>
                <a:latin typeface="interface"/>
              </a:rPr>
              <a:t> and XP:</a:t>
            </a:r>
          </a:p>
          <a:p>
            <a:pPr marL="377190" indent="-342900" algn="l">
              <a:buAutoNum type="arabicPeriod"/>
            </a:pPr>
            <a:r>
              <a:rPr lang="en-US" sz="1300" b="0" i="0" dirty="0">
                <a:solidFill>
                  <a:srgbClr val="4C4D52"/>
                </a:solidFill>
                <a:effectLst/>
                <a:latin typeface="interface"/>
              </a:rPr>
              <a:t>Scrum teams typically work in iterations (called sprints) that are from two weeks to one month long. XP teams typically work in iterations that are one or two weeks long.</a:t>
            </a:r>
          </a:p>
          <a:p>
            <a:pPr marL="377190" indent="-342900" algn="l">
              <a:buAutoNum type="arabicPeriod"/>
            </a:pPr>
            <a:r>
              <a:rPr lang="en-US" sz="1300" b="0" i="0" dirty="0">
                <a:solidFill>
                  <a:srgbClr val="4C4D52"/>
                </a:solidFill>
                <a:effectLst/>
                <a:latin typeface="interface"/>
              </a:rPr>
              <a:t>Scrum teams do not allow changes into their sprints. Once the sprint planning meeting is completed and a commitment made to delivering a set of product backlog items, that set of items remains unchanged through the end of the sprint. XP teams are much more amenable to change within their iterations. As long as the team hasn’t started work on a particular feature, a new feature of equivalent size can be swapped into the XP team’s iteration in exchange for the </a:t>
            </a:r>
            <a:r>
              <a:rPr lang="en-US" sz="1300" b="0" i="0" dirty="0" err="1">
                <a:solidFill>
                  <a:srgbClr val="4C4D52"/>
                </a:solidFill>
                <a:effectLst/>
                <a:latin typeface="interface"/>
              </a:rPr>
              <a:t>unstarted</a:t>
            </a:r>
            <a:r>
              <a:rPr lang="en-US" sz="1300" b="0" i="0" dirty="0">
                <a:solidFill>
                  <a:srgbClr val="4C4D52"/>
                </a:solidFill>
                <a:effectLst/>
                <a:latin typeface="interface"/>
              </a:rPr>
              <a:t> feature.</a:t>
            </a:r>
          </a:p>
          <a:p>
            <a:pPr marL="377190" indent="-342900" algn="l">
              <a:buAutoNum type="arabicPeriod"/>
            </a:pPr>
            <a:r>
              <a:rPr lang="en-US" sz="1300" b="0" i="0" dirty="0">
                <a:solidFill>
                  <a:srgbClr val="4C4D52"/>
                </a:solidFill>
                <a:effectLst/>
                <a:latin typeface="interface"/>
              </a:rPr>
              <a:t>Extreme Programming teams work in a strict priority order. Features to be developed are prioritized by the customer (Scrum’s </a:t>
            </a:r>
            <a:r>
              <a:rPr lang="en-US" sz="1300" b="0" i="0" dirty="0">
                <a:solidFill>
                  <a:srgbClr val="4797EB"/>
                </a:solidFill>
                <a:effectLst/>
                <a:latin typeface="interface"/>
                <a:hlinkClick r:id="rId3" tooltip="Product Owner"/>
              </a:rPr>
              <a:t>Product Owner</a:t>
            </a:r>
            <a:r>
              <a:rPr lang="en-US" sz="1300" b="0" i="0" dirty="0">
                <a:solidFill>
                  <a:srgbClr val="4C4D52"/>
                </a:solidFill>
                <a:effectLst/>
                <a:latin typeface="interface"/>
              </a:rPr>
              <a:t>) and the team is required to work on them in that order. By contrast, the Scrum product owner prioritizes the product backlog but the team determines the sequence in which they will develop the backlog items. I’ve never seen a Scrum team not choose to work on the highest-priority item. And a Scrum team will very likely choose to work on the second most important. However, at some point one of the high priority items may not be a good fit for the sprint being planned—maybe a key person who should work on it will be swamped by work on higher priority items. Or maybe it makes sense to work on a slightly lower priority item (let’s say #10 on the product backlog instead of #6) because the team will be working in the code where #10 would be implemented.</a:t>
            </a:r>
          </a:p>
          <a:p>
            <a:pPr marL="377190" indent="-342900" algn="l">
              <a:buAutoNum type="arabicPeriod"/>
            </a:pPr>
            <a:r>
              <a:rPr lang="en-US" sz="1300" b="0" i="0" dirty="0">
                <a:solidFill>
                  <a:srgbClr val="4C4D52"/>
                </a:solidFill>
                <a:effectLst/>
                <a:latin typeface="interface"/>
              </a:rPr>
              <a:t>Scrum does not prescribe any engineering practices; XP does. XP engineering practices, include among others, </a:t>
            </a:r>
            <a:r>
              <a:rPr lang="en-US" sz="1300" b="1" i="0" dirty="0">
                <a:solidFill>
                  <a:srgbClr val="4C4D52"/>
                </a:solidFill>
                <a:effectLst/>
                <a:latin typeface="interface"/>
              </a:rPr>
              <a:t>test-driven development</a:t>
            </a:r>
            <a:r>
              <a:rPr lang="en-US" sz="1300" b="0" i="0" dirty="0">
                <a:solidFill>
                  <a:srgbClr val="4C4D52"/>
                </a:solidFill>
                <a:effectLst/>
                <a:latin typeface="interface"/>
              </a:rPr>
              <a:t>, </a:t>
            </a:r>
            <a:r>
              <a:rPr lang="en-US" sz="1300" b="1" i="0" dirty="0">
                <a:solidFill>
                  <a:srgbClr val="4C4D52"/>
                </a:solidFill>
                <a:effectLst/>
                <a:latin typeface="interface"/>
              </a:rPr>
              <a:t>focus on automated testing</a:t>
            </a:r>
            <a:r>
              <a:rPr lang="en-US" sz="1300" b="0" i="0" dirty="0">
                <a:solidFill>
                  <a:srgbClr val="4C4D52"/>
                </a:solidFill>
                <a:effectLst/>
                <a:latin typeface="interface"/>
              </a:rPr>
              <a:t>, </a:t>
            </a:r>
            <a:r>
              <a:rPr lang="en-US" sz="1300" b="1" i="0" dirty="0">
                <a:solidFill>
                  <a:srgbClr val="4C4D52"/>
                </a:solidFill>
                <a:effectLst/>
                <a:latin typeface="interface"/>
              </a:rPr>
              <a:t>pair programming</a:t>
            </a:r>
            <a:r>
              <a:rPr lang="en-US" sz="1300" b="0" i="0" dirty="0">
                <a:solidFill>
                  <a:srgbClr val="4C4D52"/>
                </a:solidFill>
                <a:effectLst/>
                <a:latin typeface="interface"/>
              </a:rPr>
              <a:t>, </a:t>
            </a:r>
            <a:r>
              <a:rPr lang="en-US" sz="1300" b="1" i="0" dirty="0">
                <a:solidFill>
                  <a:srgbClr val="4C4D52"/>
                </a:solidFill>
                <a:effectLst/>
                <a:latin typeface="interface"/>
              </a:rPr>
              <a:t>simple design</a:t>
            </a:r>
            <a:r>
              <a:rPr lang="en-US" sz="1300" b="0" i="0" dirty="0">
                <a:solidFill>
                  <a:srgbClr val="4C4D52"/>
                </a:solidFill>
                <a:effectLst/>
                <a:latin typeface="interface"/>
              </a:rPr>
              <a:t> and </a:t>
            </a:r>
            <a:r>
              <a:rPr lang="en-US" sz="1300" b="1" i="0" dirty="0">
                <a:solidFill>
                  <a:srgbClr val="4C4D52"/>
                </a:solidFill>
                <a:effectLst/>
                <a:latin typeface="interface"/>
              </a:rPr>
              <a:t>refactoring</a:t>
            </a:r>
            <a:r>
              <a:rPr lang="en-US" sz="1300" b="0" i="0" dirty="0">
                <a:solidFill>
                  <a:srgbClr val="4C4D52"/>
                </a:solidFill>
                <a:effectLst/>
                <a:latin typeface="interface"/>
              </a:rPr>
              <a:t>. </a:t>
            </a:r>
          </a:p>
        </p:txBody>
      </p:sp>
      <p:sp>
        <p:nvSpPr>
          <p:cNvPr id="4" name="Date Placeholder 3">
            <a:extLst>
              <a:ext uri="{FF2B5EF4-FFF2-40B4-BE49-F238E27FC236}">
                <a16:creationId xmlns:a16="http://schemas.microsoft.com/office/drawing/2014/main" id="{980D3E6B-03F1-437D-859B-D39CB4A3CB71}"/>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5C4A3481-D768-45AF-8B32-1BA1A4C663E6}"/>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365F5D3E-141C-4CD0-B2B0-F179E6816ACD}"/>
              </a:ext>
            </a:extLst>
          </p:cNvPr>
          <p:cNvSpPr>
            <a:spLocks noGrp="1"/>
          </p:cNvSpPr>
          <p:nvPr>
            <p:ph type="sldNum" sz="quarter" idx="12"/>
          </p:nvPr>
        </p:nvSpPr>
        <p:spPr/>
        <p:txBody>
          <a:bodyPr/>
          <a:lstStyle/>
          <a:p>
            <a:pPr>
              <a:defRPr/>
            </a:pPr>
            <a:fld id="{EAB5BBF0-B782-3644-AFE1-10103AC25370}" type="slidenum">
              <a:rPr lang="en-US" smtClean="0"/>
              <a:pPr>
                <a:defRPr/>
              </a:pPr>
              <a:t>112</a:t>
            </a:fld>
            <a:endParaRPr lang="en-US"/>
          </a:p>
        </p:txBody>
      </p:sp>
    </p:spTree>
    <p:extLst>
      <p:ext uri="{BB962C8B-B14F-4D97-AF65-F5344CB8AC3E}">
        <p14:creationId xmlns:p14="http://schemas.microsoft.com/office/powerpoint/2010/main" val="14426280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3138"/>
            <a:ext cx="8229600" cy="1143000"/>
          </a:xfrm>
        </p:spPr>
        <p:txBody>
          <a:bodyPr/>
          <a:lstStyle/>
          <a:p>
            <a:pPr algn="ctr"/>
            <a:r>
              <a:rPr lang="en-US" dirty="0"/>
              <a:t>Scaling Agile Methods</a:t>
            </a:r>
          </a:p>
        </p:txBody>
      </p:sp>
      <p:sp>
        <p:nvSpPr>
          <p:cNvPr id="3" name="Date Placeholder 2"/>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113</a:t>
            </a:fld>
            <a:endParaRPr lang="en-US"/>
          </a:p>
        </p:txBody>
      </p:sp>
    </p:spTree>
    <p:extLst>
      <p:ext uri="{BB962C8B-B14F-4D97-AF65-F5344CB8AC3E}">
        <p14:creationId xmlns:p14="http://schemas.microsoft.com/office/powerpoint/2010/main" val="21778554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Agile Methods</a:t>
            </a:r>
          </a:p>
        </p:txBody>
      </p:sp>
      <p:sp>
        <p:nvSpPr>
          <p:cNvPr id="3" name="Content Placeholder 2"/>
          <p:cNvSpPr>
            <a:spLocks noGrp="1"/>
          </p:cNvSpPr>
          <p:nvPr>
            <p:ph idx="1"/>
          </p:nvPr>
        </p:nvSpPr>
        <p:spPr/>
        <p:txBody>
          <a:bodyPr>
            <a:normAutofit fontScale="92500" lnSpcReduction="20000"/>
          </a:bodyPr>
          <a:lstStyle/>
          <a:p>
            <a:r>
              <a:rPr lang="en-US" dirty="0"/>
              <a:t>Agile methods have proved to be successful for </a:t>
            </a:r>
            <a:r>
              <a:rPr lang="en-US" b="1" dirty="0">
                <a:solidFill>
                  <a:schemeClr val="accent2">
                    <a:lumMod val="75000"/>
                  </a:schemeClr>
                </a:solidFill>
              </a:rPr>
              <a:t>small </a:t>
            </a:r>
            <a:r>
              <a:rPr lang="en-US" dirty="0"/>
              <a:t>and </a:t>
            </a:r>
            <a:r>
              <a:rPr lang="en-US" b="1" dirty="0">
                <a:solidFill>
                  <a:schemeClr val="accent2">
                    <a:lumMod val="75000"/>
                  </a:schemeClr>
                </a:solidFill>
              </a:rPr>
              <a:t>medium </a:t>
            </a:r>
            <a:r>
              <a:rPr lang="en-US" dirty="0"/>
              <a:t>sized projects that can be developed by a </a:t>
            </a:r>
            <a:r>
              <a:rPr lang="en-US" b="1" dirty="0">
                <a:solidFill>
                  <a:schemeClr val="accent2">
                    <a:lumMod val="75000"/>
                  </a:schemeClr>
                </a:solidFill>
              </a:rPr>
              <a:t>small</a:t>
            </a:r>
            <a:r>
              <a:rPr lang="en-US" dirty="0"/>
              <a:t> co-located team.</a:t>
            </a:r>
          </a:p>
          <a:p>
            <a:r>
              <a:rPr lang="en-US" dirty="0"/>
              <a:t>It is sometimes argued that the success of these methods comes because of </a:t>
            </a:r>
            <a:r>
              <a:rPr lang="en-US" b="1" dirty="0">
                <a:solidFill>
                  <a:schemeClr val="accent2">
                    <a:lumMod val="75000"/>
                  </a:schemeClr>
                </a:solidFill>
              </a:rPr>
              <a:t>improved communications</a:t>
            </a:r>
            <a:r>
              <a:rPr lang="en-US" dirty="0"/>
              <a:t> which is possible when everyone is working together.</a:t>
            </a:r>
          </a:p>
          <a:p>
            <a:r>
              <a:rPr lang="en-US" b="1" dirty="0">
                <a:solidFill>
                  <a:schemeClr val="accent2">
                    <a:lumMod val="75000"/>
                  </a:schemeClr>
                </a:solidFill>
              </a:rPr>
              <a:t>Scaling up </a:t>
            </a:r>
            <a:r>
              <a:rPr lang="en-US" dirty="0"/>
              <a:t>agile methods involves changing these to </a:t>
            </a:r>
            <a:r>
              <a:rPr lang="en-US" b="1" dirty="0">
                <a:solidFill>
                  <a:schemeClr val="accent2">
                    <a:lumMod val="75000"/>
                  </a:schemeClr>
                </a:solidFill>
              </a:rPr>
              <a:t>cope with larger, longer projects </a:t>
            </a:r>
            <a:r>
              <a:rPr lang="en-US" dirty="0"/>
              <a:t>where there are multiple development teams, perhaps working in different locations.</a:t>
            </a:r>
          </a:p>
          <a:p>
            <a:pPr>
              <a:buNone/>
            </a:pPr>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OUT AND SCALING UP</a:t>
            </a:r>
          </a:p>
        </p:txBody>
      </p:sp>
      <p:sp>
        <p:nvSpPr>
          <p:cNvPr id="3" name="Content Placeholder 2"/>
          <p:cNvSpPr>
            <a:spLocks noGrp="1"/>
          </p:cNvSpPr>
          <p:nvPr>
            <p:ph idx="1"/>
          </p:nvPr>
        </p:nvSpPr>
        <p:spPr/>
        <p:txBody>
          <a:bodyPr>
            <a:normAutofit fontScale="92500" lnSpcReduction="20000"/>
          </a:bodyPr>
          <a:lstStyle/>
          <a:p>
            <a:r>
              <a:rPr lang="en-GB" dirty="0"/>
              <a:t>‘Scaling up’ is concerned with using agile methods for developing large software systems that cannot be developed by a small team.</a:t>
            </a:r>
          </a:p>
          <a:p>
            <a:r>
              <a:rPr lang="en-GB" dirty="0"/>
              <a:t>‘Scaling out’ is concerned with how agile methods can be introduced across a large organization with many years of software development experience.</a:t>
            </a:r>
          </a:p>
          <a:p>
            <a:r>
              <a:rPr lang="en-GB" dirty="0"/>
              <a:t>When scaling agile methods it is important to maintain agile fundamentals:</a:t>
            </a:r>
          </a:p>
          <a:p>
            <a:pPr lvl="1"/>
            <a:r>
              <a:rPr lang="en-GB" b="1" dirty="0">
                <a:solidFill>
                  <a:schemeClr val="accent2">
                    <a:lumMod val="75000"/>
                  </a:schemeClr>
                </a:solidFill>
              </a:rPr>
              <a:t>Flexible planning, frequent system releases, continuous integration, test-driven development and good team communications</a:t>
            </a:r>
            <a:r>
              <a:rPr lang="en-GB" dirty="0"/>
              <a:t>. </a:t>
            </a:r>
          </a:p>
          <a:p>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Rectangle 2"/>
          <p:cNvSpPr>
            <a:spLocks noGrp="1" noChangeArrowheads="1"/>
          </p:cNvSpPr>
          <p:nvPr>
            <p:ph type="title"/>
          </p:nvPr>
        </p:nvSpPr>
        <p:spPr/>
        <p:txBody>
          <a:bodyPr>
            <a:normAutofit fontScale="90000"/>
          </a:bodyPr>
          <a:lstStyle/>
          <a:p>
            <a:r>
              <a:rPr lang="en-US" dirty="0"/>
              <a:t>Practical Problems With Agile Methods used in Large Systems(1)</a:t>
            </a:r>
          </a:p>
        </p:txBody>
      </p:sp>
      <p:sp>
        <p:nvSpPr>
          <p:cNvPr id="1167363" name="Rectangle 3"/>
          <p:cNvSpPr>
            <a:spLocks noGrp="1" noChangeArrowheads="1"/>
          </p:cNvSpPr>
          <p:nvPr>
            <p:ph idx="1"/>
          </p:nvPr>
        </p:nvSpPr>
        <p:spPr/>
        <p:txBody>
          <a:bodyPr>
            <a:normAutofit fontScale="85000" lnSpcReduction="10000"/>
          </a:bodyPr>
          <a:lstStyle/>
          <a:p>
            <a:r>
              <a:rPr lang="en-GB" dirty="0"/>
              <a:t>The informality of agile development is </a:t>
            </a:r>
            <a:r>
              <a:rPr lang="en-GB" b="1" dirty="0">
                <a:solidFill>
                  <a:schemeClr val="accent2">
                    <a:lumMod val="75000"/>
                  </a:schemeClr>
                </a:solidFill>
              </a:rPr>
              <a:t>incompatible</a:t>
            </a:r>
            <a:r>
              <a:rPr lang="en-GB" dirty="0"/>
              <a:t> with the </a:t>
            </a:r>
            <a:r>
              <a:rPr lang="en-GB" b="1" dirty="0">
                <a:solidFill>
                  <a:schemeClr val="accent2">
                    <a:lumMod val="75000"/>
                  </a:schemeClr>
                </a:solidFill>
              </a:rPr>
              <a:t>legal approach to contract definition </a:t>
            </a:r>
            <a:r>
              <a:rPr lang="en-GB" dirty="0"/>
              <a:t>that is commonly used in </a:t>
            </a:r>
            <a:r>
              <a:rPr lang="en-GB" b="1" dirty="0">
                <a:solidFill>
                  <a:schemeClr val="accent2">
                    <a:lumMod val="75000"/>
                  </a:schemeClr>
                </a:solidFill>
              </a:rPr>
              <a:t>large companies</a:t>
            </a:r>
            <a:r>
              <a:rPr lang="en-GB" dirty="0"/>
              <a:t>.</a:t>
            </a:r>
          </a:p>
          <a:p>
            <a:r>
              <a:rPr lang="en-GB" dirty="0"/>
              <a:t>Agile methods are most </a:t>
            </a:r>
            <a:r>
              <a:rPr lang="en-GB" b="1" dirty="0">
                <a:solidFill>
                  <a:schemeClr val="accent2">
                    <a:lumMod val="75000"/>
                  </a:schemeClr>
                </a:solidFill>
              </a:rPr>
              <a:t>appropriate</a:t>
            </a:r>
            <a:r>
              <a:rPr lang="en-GB" dirty="0"/>
              <a:t> for </a:t>
            </a:r>
            <a:r>
              <a:rPr lang="en-GB" b="1" dirty="0">
                <a:solidFill>
                  <a:schemeClr val="accent2">
                    <a:lumMod val="75000"/>
                  </a:schemeClr>
                </a:solidFill>
              </a:rPr>
              <a:t>new </a:t>
            </a:r>
            <a:r>
              <a:rPr lang="en-GB" dirty="0"/>
              <a:t>software development rather than </a:t>
            </a:r>
            <a:r>
              <a:rPr lang="en-GB" b="1" dirty="0">
                <a:solidFill>
                  <a:schemeClr val="accent2">
                    <a:lumMod val="75000"/>
                  </a:schemeClr>
                </a:solidFill>
              </a:rPr>
              <a:t>software maintenance. </a:t>
            </a:r>
            <a:r>
              <a:rPr lang="en-GB" dirty="0"/>
              <a:t>Yet the majority of software costs in large companies come from maintaining their existing software systems.</a:t>
            </a:r>
          </a:p>
          <a:p>
            <a:r>
              <a:rPr lang="en-GB" dirty="0"/>
              <a:t>Agile methods are </a:t>
            </a:r>
            <a:r>
              <a:rPr lang="en-GB" b="1" dirty="0">
                <a:solidFill>
                  <a:schemeClr val="accent2">
                    <a:lumMod val="75000"/>
                  </a:schemeClr>
                </a:solidFill>
              </a:rPr>
              <a:t>designed </a:t>
            </a:r>
            <a:r>
              <a:rPr lang="en-GB" dirty="0"/>
              <a:t>for </a:t>
            </a:r>
            <a:r>
              <a:rPr lang="en-GB" b="1" dirty="0">
                <a:solidFill>
                  <a:schemeClr val="accent2">
                    <a:lumMod val="75000"/>
                  </a:schemeClr>
                </a:solidFill>
              </a:rPr>
              <a:t>small</a:t>
            </a:r>
            <a:r>
              <a:rPr lang="en-GB" dirty="0"/>
              <a:t> co-located </a:t>
            </a:r>
            <a:r>
              <a:rPr lang="en-GB" b="1" dirty="0">
                <a:solidFill>
                  <a:schemeClr val="accent2">
                    <a:lumMod val="75000"/>
                  </a:schemeClr>
                </a:solidFill>
              </a:rPr>
              <a:t>teams</a:t>
            </a:r>
            <a:r>
              <a:rPr lang="en-GB" dirty="0"/>
              <a:t> yet much software development now involves </a:t>
            </a:r>
            <a:r>
              <a:rPr lang="en-GB" b="1" dirty="0">
                <a:solidFill>
                  <a:schemeClr val="accent2">
                    <a:lumMod val="75000"/>
                  </a:schemeClr>
                </a:solidFill>
              </a:rPr>
              <a:t>worldwide </a:t>
            </a:r>
            <a:r>
              <a:rPr lang="en-GB" dirty="0"/>
              <a:t>distributed </a:t>
            </a:r>
            <a:r>
              <a:rPr lang="en-GB" b="1" dirty="0">
                <a:solidFill>
                  <a:schemeClr val="accent2">
                    <a:lumMod val="75000"/>
                  </a:schemeClr>
                </a:solidFill>
              </a:rPr>
              <a:t>teams.  </a:t>
            </a:r>
          </a:p>
          <a:p>
            <a:endParaRPr lang="en-US" sz="2400" dirty="0"/>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116</a:t>
            </a:fld>
            <a:endParaRPr lang="en-US"/>
          </a:p>
        </p:txBody>
      </p:sp>
    </p:spTree>
    <p:extLst>
      <p:ext uri="{BB962C8B-B14F-4D97-AF65-F5344CB8AC3E}">
        <p14:creationId xmlns:p14="http://schemas.microsoft.com/office/powerpoint/2010/main" val="15188379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Contractual Issues (2)</a:t>
            </a:r>
          </a:p>
        </p:txBody>
      </p:sp>
      <p:sp>
        <p:nvSpPr>
          <p:cNvPr id="3" name="Content Placeholder 2"/>
          <p:cNvSpPr>
            <a:spLocks noGrp="1"/>
          </p:cNvSpPr>
          <p:nvPr>
            <p:ph idx="1"/>
          </p:nvPr>
        </p:nvSpPr>
        <p:spPr>
          <a:xfrm>
            <a:off x="619433" y="1485899"/>
            <a:ext cx="7973962" cy="4737929"/>
          </a:xfrm>
        </p:spPr>
        <p:txBody>
          <a:bodyPr>
            <a:normAutofit fontScale="92500" lnSpcReduction="10000"/>
          </a:bodyPr>
          <a:lstStyle/>
          <a:p>
            <a:r>
              <a:rPr lang="en-US" dirty="0"/>
              <a:t>Most software </a:t>
            </a:r>
            <a:r>
              <a:rPr lang="en-US" b="1" dirty="0">
                <a:solidFill>
                  <a:schemeClr val="accent2">
                    <a:lumMod val="75000"/>
                  </a:schemeClr>
                </a:solidFill>
              </a:rPr>
              <a:t>contracts</a:t>
            </a:r>
            <a:r>
              <a:rPr lang="en-US" dirty="0"/>
              <a:t> for custom systems are based around a specification, which sets out what has to be implemented by the system developer for the system customer.</a:t>
            </a:r>
          </a:p>
          <a:p>
            <a:r>
              <a:rPr lang="en-US" dirty="0"/>
              <a:t>However, this </a:t>
            </a:r>
            <a:r>
              <a:rPr lang="en-US" b="1" dirty="0">
                <a:solidFill>
                  <a:schemeClr val="accent2">
                    <a:lumMod val="75000"/>
                  </a:schemeClr>
                </a:solidFill>
              </a:rPr>
              <a:t>precludes</a:t>
            </a:r>
            <a:r>
              <a:rPr lang="en-US" dirty="0"/>
              <a:t> </a:t>
            </a:r>
            <a:r>
              <a:rPr lang="en-US" b="1" dirty="0">
                <a:solidFill>
                  <a:schemeClr val="accent2">
                    <a:lumMod val="75000"/>
                  </a:schemeClr>
                </a:solidFill>
              </a:rPr>
              <a:t>interleaving specification</a:t>
            </a:r>
            <a:r>
              <a:rPr lang="en-US" dirty="0"/>
              <a:t> and </a:t>
            </a:r>
            <a:r>
              <a:rPr lang="en-US" b="1" dirty="0">
                <a:solidFill>
                  <a:schemeClr val="accent2">
                    <a:lumMod val="75000"/>
                  </a:schemeClr>
                </a:solidFill>
              </a:rPr>
              <a:t>development </a:t>
            </a:r>
            <a:r>
              <a:rPr lang="en-US" dirty="0"/>
              <a:t>as is the norm in agile development.</a:t>
            </a:r>
          </a:p>
          <a:p>
            <a:r>
              <a:rPr lang="en-US" dirty="0"/>
              <a:t>A contract that pays for developer time rather than functionality is required. </a:t>
            </a:r>
          </a:p>
          <a:p>
            <a:pPr lvl="1"/>
            <a:r>
              <a:rPr lang="en-US" dirty="0"/>
              <a:t>Agile Methodology does not clarify who should pay for the extra time and resources in absence of a contract.</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117</a:t>
            </a:fld>
            <a:endParaRPr lang="en-US"/>
          </a:p>
        </p:txBody>
      </p:sp>
    </p:spTree>
    <p:extLst>
      <p:ext uri="{BB962C8B-B14F-4D97-AF65-F5344CB8AC3E}">
        <p14:creationId xmlns:p14="http://schemas.microsoft.com/office/powerpoint/2010/main" val="37957940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and software maintenance (3)</a:t>
            </a:r>
          </a:p>
        </p:txBody>
      </p:sp>
      <p:sp>
        <p:nvSpPr>
          <p:cNvPr id="3" name="Content Placeholder 2"/>
          <p:cNvSpPr>
            <a:spLocks noGrp="1"/>
          </p:cNvSpPr>
          <p:nvPr>
            <p:ph idx="1"/>
          </p:nvPr>
        </p:nvSpPr>
        <p:spPr>
          <a:xfrm>
            <a:off x="619432" y="1675489"/>
            <a:ext cx="7973962" cy="4622503"/>
          </a:xfrm>
        </p:spPr>
        <p:txBody>
          <a:bodyPr>
            <a:normAutofit fontScale="85000" lnSpcReduction="20000"/>
          </a:bodyPr>
          <a:lstStyle/>
          <a:p>
            <a:r>
              <a:rPr lang="en-US" dirty="0"/>
              <a:t>Most organizations spend more on maintaining existing software than they do on new software development. So, if agile methods are to be successful, they have to support maintenance as well as original development.</a:t>
            </a:r>
          </a:p>
          <a:p>
            <a:r>
              <a:rPr lang="en-US" dirty="0"/>
              <a:t>Two key issues:</a:t>
            </a:r>
          </a:p>
          <a:p>
            <a:pPr lvl="1"/>
            <a:r>
              <a:rPr lang="en-GB" sz="3300" i="1" dirty="0"/>
              <a:t>Are systems that are developed using an agile approach maintainable, given the emphasis in the development process of minimizing formal documentation?</a:t>
            </a:r>
          </a:p>
          <a:p>
            <a:pPr lvl="1"/>
            <a:r>
              <a:rPr lang="en-GB" sz="3300" i="1" dirty="0"/>
              <a:t>Can agile methods be used effectively for evolving a system in response to customer change requests?</a:t>
            </a:r>
          </a:p>
          <a:p>
            <a:r>
              <a:rPr lang="en-GB" b="1" dirty="0">
                <a:solidFill>
                  <a:schemeClr val="accent2">
                    <a:lumMod val="75000"/>
                  </a:schemeClr>
                </a:solidFill>
              </a:rPr>
              <a:t>Problems may arise if original development team cannot be maintained.</a:t>
            </a:r>
          </a:p>
          <a:p>
            <a:pPr lvl="1"/>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118</a:t>
            </a:fld>
            <a:endParaRPr lang="en-US"/>
          </a:p>
        </p:txBody>
      </p:sp>
    </p:spTree>
    <p:extLst>
      <p:ext uri="{BB962C8B-B14F-4D97-AF65-F5344CB8AC3E}">
        <p14:creationId xmlns:p14="http://schemas.microsoft.com/office/powerpoint/2010/main" val="39510794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Maintenance</a:t>
            </a:r>
          </a:p>
        </p:txBody>
      </p:sp>
      <p:sp>
        <p:nvSpPr>
          <p:cNvPr id="3" name="Content Placeholder 2"/>
          <p:cNvSpPr>
            <a:spLocks noGrp="1"/>
          </p:cNvSpPr>
          <p:nvPr>
            <p:ph idx="1"/>
          </p:nvPr>
        </p:nvSpPr>
        <p:spPr>
          <a:xfrm>
            <a:off x="619433" y="1308099"/>
            <a:ext cx="7973962" cy="4915729"/>
          </a:xfrm>
        </p:spPr>
        <p:txBody>
          <a:bodyPr>
            <a:normAutofit fontScale="92500"/>
          </a:bodyPr>
          <a:lstStyle/>
          <a:p>
            <a:r>
              <a:rPr lang="en-US" dirty="0"/>
              <a:t>Key problems are:</a:t>
            </a:r>
          </a:p>
          <a:p>
            <a:pPr lvl="1"/>
            <a:r>
              <a:rPr lang="en-US" dirty="0"/>
              <a:t>Lack of product documentation</a:t>
            </a:r>
          </a:p>
          <a:p>
            <a:pPr lvl="1"/>
            <a:r>
              <a:rPr lang="en-US" dirty="0"/>
              <a:t>Keeping customers involved in the development process</a:t>
            </a:r>
          </a:p>
          <a:p>
            <a:pPr lvl="1"/>
            <a:r>
              <a:rPr lang="en-US" dirty="0"/>
              <a:t>Maintaining the continuity of the development team</a:t>
            </a:r>
          </a:p>
          <a:p>
            <a:r>
              <a:rPr lang="en-US" dirty="0"/>
              <a:t>Agile development relies on the development team knowing and understanding what has to be done. </a:t>
            </a:r>
          </a:p>
          <a:p>
            <a:r>
              <a:rPr lang="en-US" dirty="0"/>
              <a:t>For long-lifetime systems, this is a real problem as the original developers will not always work on the system.</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119</a:t>
            </a:fld>
            <a:endParaRPr lang="en-US"/>
          </a:p>
        </p:txBody>
      </p:sp>
    </p:spTree>
    <p:extLst>
      <p:ext uri="{BB962C8B-B14F-4D97-AF65-F5344CB8AC3E}">
        <p14:creationId xmlns:p14="http://schemas.microsoft.com/office/powerpoint/2010/main" val="481702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F73281-C3B7-477B-9F9C-06A31A323676}"/>
              </a:ext>
            </a:extLst>
          </p:cNvPr>
          <p:cNvSpPr>
            <a:spLocks noGrp="1"/>
          </p:cNvSpPr>
          <p:nvPr>
            <p:ph type="dt" sz="half" idx="10"/>
          </p:nvPr>
        </p:nvSpPr>
        <p:spPr/>
        <p:txBody>
          <a:bodyPr/>
          <a:lstStyle/>
          <a:p>
            <a:pPr>
              <a:defRPr/>
            </a:pPr>
            <a:r>
              <a:rPr lang="en-GB"/>
              <a:t>30/10/2014</a:t>
            </a:r>
            <a:endParaRPr lang="en-US"/>
          </a:p>
        </p:txBody>
      </p:sp>
      <p:sp>
        <p:nvSpPr>
          <p:cNvPr id="3" name="Footer Placeholder 2">
            <a:extLst>
              <a:ext uri="{FF2B5EF4-FFF2-40B4-BE49-F238E27FC236}">
                <a16:creationId xmlns:a16="http://schemas.microsoft.com/office/drawing/2014/main" id="{7AF2962C-5E8B-471C-BA0B-6C821B9FAF56}"/>
              </a:ext>
            </a:extLst>
          </p:cNvPr>
          <p:cNvSpPr>
            <a:spLocks noGrp="1"/>
          </p:cNvSpPr>
          <p:nvPr>
            <p:ph type="ftr" sz="quarter" idx="11"/>
          </p:nvPr>
        </p:nvSpPr>
        <p:spPr/>
        <p:txBody>
          <a:bodyPr/>
          <a:lstStyle/>
          <a:p>
            <a:pPr>
              <a:defRPr/>
            </a:pPr>
            <a:r>
              <a:rPr lang="en-US"/>
              <a:t>Chapter 3 Agile Software Development</a:t>
            </a:r>
          </a:p>
        </p:txBody>
      </p:sp>
      <p:sp>
        <p:nvSpPr>
          <p:cNvPr id="4" name="Slide Number Placeholder 3">
            <a:extLst>
              <a:ext uri="{FF2B5EF4-FFF2-40B4-BE49-F238E27FC236}">
                <a16:creationId xmlns:a16="http://schemas.microsoft.com/office/drawing/2014/main" id="{5FD5CAE6-8304-43EC-B8AE-99F2FF90B7A7}"/>
              </a:ext>
            </a:extLst>
          </p:cNvPr>
          <p:cNvSpPr>
            <a:spLocks noGrp="1"/>
          </p:cNvSpPr>
          <p:nvPr>
            <p:ph type="sldNum" sz="quarter" idx="12"/>
          </p:nvPr>
        </p:nvSpPr>
        <p:spPr/>
        <p:txBody>
          <a:bodyPr/>
          <a:lstStyle/>
          <a:p>
            <a:pPr>
              <a:defRPr/>
            </a:pPr>
            <a:fld id="{39D8CD3A-6A10-3249-A17B-90B73EF037C9}" type="slidenum">
              <a:rPr lang="en-US" smtClean="0"/>
              <a:pPr>
                <a:defRPr/>
              </a:pPr>
              <a:t>12</a:t>
            </a:fld>
            <a:endParaRPr lang="en-US"/>
          </a:p>
        </p:txBody>
      </p:sp>
      <p:cxnSp>
        <p:nvCxnSpPr>
          <p:cNvPr id="6" name="Straight Arrow Connector 5">
            <a:extLst>
              <a:ext uri="{FF2B5EF4-FFF2-40B4-BE49-F238E27FC236}">
                <a16:creationId xmlns:a16="http://schemas.microsoft.com/office/drawing/2014/main" id="{A5E7FC00-C6F9-432D-B1E7-2A6970D0080D}"/>
              </a:ext>
            </a:extLst>
          </p:cNvPr>
          <p:cNvCxnSpPr>
            <a:cxnSpLocks/>
          </p:cNvCxnSpPr>
          <p:nvPr/>
        </p:nvCxnSpPr>
        <p:spPr>
          <a:xfrm>
            <a:off x="2689412" y="4834218"/>
            <a:ext cx="3059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81BD76F-C78C-4083-9BAF-5A22C8599C7A}"/>
              </a:ext>
            </a:extLst>
          </p:cNvPr>
          <p:cNvCxnSpPr>
            <a:cxnSpLocks/>
          </p:cNvCxnSpPr>
          <p:nvPr/>
        </p:nvCxnSpPr>
        <p:spPr>
          <a:xfrm rot="16200000">
            <a:off x="1181100" y="3304615"/>
            <a:ext cx="3059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D1DA2BE-0D87-46F5-936E-E86525E7E5D6}"/>
              </a:ext>
            </a:extLst>
          </p:cNvPr>
          <p:cNvSpPr txBox="1"/>
          <p:nvPr/>
        </p:nvSpPr>
        <p:spPr>
          <a:xfrm>
            <a:off x="1998935" y="1405678"/>
            <a:ext cx="1661032" cy="369332"/>
          </a:xfrm>
          <a:prstGeom prst="rect">
            <a:avLst/>
          </a:prstGeom>
          <a:noFill/>
        </p:spPr>
        <p:txBody>
          <a:bodyPr wrap="none" rtlCol="0">
            <a:spAutoFit/>
          </a:bodyPr>
          <a:lstStyle/>
          <a:p>
            <a:r>
              <a:rPr lang="en-US" dirty="0"/>
              <a:t># requirements</a:t>
            </a:r>
          </a:p>
        </p:txBody>
      </p:sp>
      <p:sp>
        <p:nvSpPr>
          <p:cNvPr id="10" name="TextBox 9">
            <a:extLst>
              <a:ext uri="{FF2B5EF4-FFF2-40B4-BE49-F238E27FC236}">
                <a16:creationId xmlns:a16="http://schemas.microsoft.com/office/drawing/2014/main" id="{029F92AE-C1E9-4541-B86A-6CC717885A1B}"/>
              </a:ext>
            </a:extLst>
          </p:cNvPr>
          <p:cNvSpPr txBox="1"/>
          <p:nvPr/>
        </p:nvSpPr>
        <p:spPr>
          <a:xfrm>
            <a:off x="5720548" y="4649552"/>
            <a:ext cx="1005403" cy="369332"/>
          </a:xfrm>
          <a:prstGeom prst="rect">
            <a:avLst/>
          </a:prstGeom>
          <a:noFill/>
        </p:spPr>
        <p:txBody>
          <a:bodyPr wrap="none" rtlCol="0">
            <a:spAutoFit/>
          </a:bodyPr>
          <a:lstStyle/>
          <a:p>
            <a:r>
              <a:rPr lang="en-US" dirty="0"/>
              <a:t>Iteration</a:t>
            </a:r>
          </a:p>
        </p:txBody>
      </p:sp>
      <p:sp>
        <p:nvSpPr>
          <p:cNvPr id="11" name="Multiplication Sign 10">
            <a:extLst>
              <a:ext uri="{FF2B5EF4-FFF2-40B4-BE49-F238E27FC236}">
                <a16:creationId xmlns:a16="http://schemas.microsoft.com/office/drawing/2014/main" id="{9C623141-DCE7-45D4-824B-2889351005E0}"/>
              </a:ext>
            </a:extLst>
          </p:cNvPr>
          <p:cNvSpPr/>
          <p:nvPr/>
        </p:nvSpPr>
        <p:spPr>
          <a:xfrm>
            <a:off x="3074591" y="4192126"/>
            <a:ext cx="168088" cy="21514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04E77BC8-CCF1-4EAA-AC55-572417E7BEAB}"/>
              </a:ext>
            </a:extLst>
          </p:cNvPr>
          <p:cNvSpPr/>
          <p:nvPr/>
        </p:nvSpPr>
        <p:spPr>
          <a:xfrm>
            <a:off x="3575923" y="3831822"/>
            <a:ext cx="168088" cy="21514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FBE28AF1-4706-41A4-B868-B0E7607AE012}"/>
              </a:ext>
            </a:extLst>
          </p:cNvPr>
          <p:cNvSpPr/>
          <p:nvPr/>
        </p:nvSpPr>
        <p:spPr>
          <a:xfrm>
            <a:off x="4045826" y="4229111"/>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7C4DAF14-B7D5-4F92-B53E-1BDDD005FEAA}"/>
              </a:ext>
            </a:extLst>
          </p:cNvPr>
          <p:cNvSpPr/>
          <p:nvPr/>
        </p:nvSpPr>
        <p:spPr>
          <a:xfrm>
            <a:off x="4558931" y="2283770"/>
            <a:ext cx="379566" cy="247407"/>
          </a:xfrm>
          <a:prstGeom prst="mathMultiply">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Multiplication Sign 14">
            <a:extLst>
              <a:ext uri="{FF2B5EF4-FFF2-40B4-BE49-F238E27FC236}">
                <a16:creationId xmlns:a16="http://schemas.microsoft.com/office/drawing/2014/main" id="{ACB47015-DAAA-47FA-AC1F-798F4991B764}"/>
              </a:ext>
            </a:extLst>
          </p:cNvPr>
          <p:cNvSpPr/>
          <p:nvPr/>
        </p:nvSpPr>
        <p:spPr>
          <a:xfrm>
            <a:off x="4938497" y="4364934"/>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CB2DCAD0-3486-4BBE-8BFC-22D0046DFF06}"/>
              </a:ext>
            </a:extLst>
          </p:cNvPr>
          <p:cNvSpPr/>
          <p:nvPr/>
        </p:nvSpPr>
        <p:spPr>
          <a:xfrm>
            <a:off x="5394146" y="4476518"/>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B915903-0F24-47F8-B84F-507DE88F3A04}"/>
              </a:ext>
            </a:extLst>
          </p:cNvPr>
          <p:cNvSpPr/>
          <p:nvPr/>
        </p:nvSpPr>
        <p:spPr>
          <a:xfrm>
            <a:off x="3072653" y="2346512"/>
            <a:ext cx="2602006" cy="2286025"/>
          </a:xfrm>
          <a:custGeom>
            <a:avLst/>
            <a:gdLst>
              <a:gd name="connsiteX0" fmla="*/ 0 w 2602006"/>
              <a:gd name="connsiteY0" fmla="*/ 2064123 h 2286025"/>
              <a:gd name="connsiteX1" fmla="*/ 94129 w 2602006"/>
              <a:gd name="connsiteY1" fmla="*/ 1949823 h 2286025"/>
              <a:gd name="connsiteX2" fmla="*/ 134471 w 2602006"/>
              <a:gd name="connsiteY2" fmla="*/ 1916206 h 2286025"/>
              <a:gd name="connsiteX3" fmla="*/ 248771 w 2602006"/>
              <a:gd name="connsiteY3" fmla="*/ 1815353 h 2286025"/>
              <a:gd name="connsiteX4" fmla="*/ 268941 w 2602006"/>
              <a:gd name="connsiteY4" fmla="*/ 1701053 h 2286025"/>
              <a:gd name="connsiteX5" fmla="*/ 275665 w 2602006"/>
              <a:gd name="connsiteY5" fmla="*/ 1680882 h 2286025"/>
              <a:gd name="connsiteX6" fmla="*/ 309282 w 2602006"/>
              <a:gd name="connsiteY6" fmla="*/ 1647264 h 2286025"/>
              <a:gd name="connsiteX7" fmla="*/ 336176 w 2602006"/>
              <a:gd name="connsiteY7" fmla="*/ 1606923 h 2286025"/>
              <a:gd name="connsiteX8" fmla="*/ 376518 w 2602006"/>
              <a:gd name="connsiteY8" fmla="*/ 1573306 h 2286025"/>
              <a:gd name="connsiteX9" fmla="*/ 389965 w 2602006"/>
              <a:gd name="connsiteY9" fmla="*/ 1553135 h 2286025"/>
              <a:gd name="connsiteX10" fmla="*/ 450476 w 2602006"/>
              <a:gd name="connsiteY10" fmla="*/ 1485900 h 2286025"/>
              <a:gd name="connsiteX11" fmla="*/ 605118 w 2602006"/>
              <a:gd name="connsiteY11" fmla="*/ 1371600 h 2286025"/>
              <a:gd name="connsiteX12" fmla="*/ 632012 w 2602006"/>
              <a:gd name="connsiteY12" fmla="*/ 1351429 h 2286025"/>
              <a:gd name="connsiteX13" fmla="*/ 732865 w 2602006"/>
              <a:gd name="connsiteY13" fmla="*/ 1290917 h 2286025"/>
              <a:gd name="connsiteX14" fmla="*/ 773206 w 2602006"/>
              <a:gd name="connsiteY14" fmla="*/ 1250576 h 2286025"/>
              <a:gd name="connsiteX15" fmla="*/ 853888 w 2602006"/>
              <a:gd name="connsiteY15" fmla="*/ 1183341 h 2286025"/>
              <a:gd name="connsiteX16" fmla="*/ 874059 w 2602006"/>
              <a:gd name="connsiteY16" fmla="*/ 1149723 h 2286025"/>
              <a:gd name="connsiteX17" fmla="*/ 894229 w 2602006"/>
              <a:gd name="connsiteY17" fmla="*/ 1136276 h 2286025"/>
              <a:gd name="connsiteX18" fmla="*/ 921123 w 2602006"/>
              <a:gd name="connsiteY18" fmla="*/ 1116106 h 2286025"/>
              <a:gd name="connsiteX19" fmla="*/ 974912 w 2602006"/>
              <a:gd name="connsiteY19" fmla="*/ 1062317 h 2286025"/>
              <a:gd name="connsiteX20" fmla="*/ 1035423 w 2602006"/>
              <a:gd name="connsiteY20" fmla="*/ 981635 h 2286025"/>
              <a:gd name="connsiteX21" fmla="*/ 1075765 w 2602006"/>
              <a:gd name="connsiteY21" fmla="*/ 927847 h 2286025"/>
              <a:gd name="connsiteX22" fmla="*/ 1095935 w 2602006"/>
              <a:gd name="connsiteY22" fmla="*/ 880782 h 2286025"/>
              <a:gd name="connsiteX23" fmla="*/ 1116106 w 2602006"/>
              <a:gd name="connsiteY23" fmla="*/ 860612 h 2286025"/>
              <a:gd name="connsiteX24" fmla="*/ 1136276 w 2602006"/>
              <a:gd name="connsiteY24" fmla="*/ 833717 h 2286025"/>
              <a:gd name="connsiteX25" fmla="*/ 1216959 w 2602006"/>
              <a:gd name="connsiteY25" fmla="*/ 705970 h 2286025"/>
              <a:gd name="connsiteX26" fmla="*/ 1257300 w 2602006"/>
              <a:gd name="connsiteY26" fmla="*/ 618564 h 2286025"/>
              <a:gd name="connsiteX27" fmla="*/ 1290918 w 2602006"/>
              <a:gd name="connsiteY27" fmla="*/ 578223 h 2286025"/>
              <a:gd name="connsiteX28" fmla="*/ 1304365 w 2602006"/>
              <a:gd name="connsiteY28" fmla="*/ 544606 h 2286025"/>
              <a:gd name="connsiteX29" fmla="*/ 1311088 w 2602006"/>
              <a:gd name="connsiteY29" fmla="*/ 517712 h 2286025"/>
              <a:gd name="connsiteX30" fmla="*/ 1331259 w 2602006"/>
              <a:gd name="connsiteY30" fmla="*/ 497541 h 2286025"/>
              <a:gd name="connsiteX31" fmla="*/ 1364876 w 2602006"/>
              <a:gd name="connsiteY31" fmla="*/ 430306 h 2286025"/>
              <a:gd name="connsiteX32" fmla="*/ 1398494 w 2602006"/>
              <a:gd name="connsiteY32" fmla="*/ 389964 h 2286025"/>
              <a:gd name="connsiteX33" fmla="*/ 1418665 w 2602006"/>
              <a:gd name="connsiteY33" fmla="*/ 349623 h 2286025"/>
              <a:gd name="connsiteX34" fmla="*/ 1445559 w 2602006"/>
              <a:gd name="connsiteY34" fmla="*/ 342900 h 2286025"/>
              <a:gd name="connsiteX35" fmla="*/ 1492623 w 2602006"/>
              <a:gd name="connsiteY35" fmla="*/ 275664 h 2286025"/>
              <a:gd name="connsiteX36" fmla="*/ 1506071 w 2602006"/>
              <a:gd name="connsiteY36" fmla="*/ 228600 h 2286025"/>
              <a:gd name="connsiteX37" fmla="*/ 1539688 w 2602006"/>
              <a:gd name="connsiteY37" fmla="*/ 194982 h 2286025"/>
              <a:gd name="connsiteX38" fmla="*/ 1573306 w 2602006"/>
              <a:gd name="connsiteY38" fmla="*/ 141194 h 2286025"/>
              <a:gd name="connsiteX39" fmla="*/ 1593476 w 2602006"/>
              <a:gd name="connsiteY39" fmla="*/ 121023 h 2286025"/>
              <a:gd name="connsiteX40" fmla="*/ 1613647 w 2602006"/>
              <a:gd name="connsiteY40" fmla="*/ 73959 h 2286025"/>
              <a:gd name="connsiteX41" fmla="*/ 1633818 w 2602006"/>
              <a:gd name="connsiteY41" fmla="*/ 60512 h 2286025"/>
              <a:gd name="connsiteX42" fmla="*/ 1653988 w 2602006"/>
              <a:gd name="connsiteY42" fmla="*/ 33617 h 2286025"/>
              <a:gd name="connsiteX43" fmla="*/ 1687606 w 2602006"/>
              <a:gd name="connsiteY43" fmla="*/ 0 h 2286025"/>
              <a:gd name="connsiteX44" fmla="*/ 1727947 w 2602006"/>
              <a:gd name="connsiteY44" fmla="*/ 47064 h 2286025"/>
              <a:gd name="connsiteX45" fmla="*/ 1754841 w 2602006"/>
              <a:gd name="connsiteY45" fmla="*/ 107576 h 2286025"/>
              <a:gd name="connsiteX46" fmla="*/ 1815353 w 2602006"/>
              <a:gd name="connsiteY46" fmla="*/ 215153 h 2286025"/>
              <a:gd name="connsiteX47" fmla="*/ 1848971 w 2602006"/>
              <a:gd name="connsiteY47" fmla="*/ 322729 h 2286025"/>
              <a:gd name="connsiteX48" fmla="*/ 1869141 w 2602006"/>
              <a:gd name="connsiteY48" fmla="*/ 416859 h 2286025"/>
              <a:gd name="connsiteX49" fmla="*/ 1869141 w 2602006"/>
              <a:gd name="connsiteY49" fmla="*/ 658906 h 2286025"/>
              <a:gd name="connsiteX50" fmla="*/ 1855694 w 2602006"/>
              <a:gd name="connsiteY50" fmla="*/ 705970 h 2286025"/>
              <a:gd name="connsiteX51" fmla="*/ 1835523 w 2602006"/>
              <a:gd name="connsiteY51" fmla="*/ 732864 h 2286025"/>
              <a:gd name="connsiteX52" fmla="*/ 1828800 w 2602006"/>
              <a:gd name="connsiteY52" fmla="*/ 753035 h 2286025"/>
              <a:gd name="connsiteX53" fmla="*/ 1822076 w 2602006"/>
              <a:gd name="connsiteY53" fmla="*/ 779929 h 2286025"/>
              <a:gd name="connsiteX54" fmla="*/ 1801906 w 2602006"/>
              <a:gd name="connsiteY54" fmla="*/ 813547 h 2286025"/>
              <a:gd name="connsiteX55" fmla="*/ 1727947 w 2602006"/>
              <a:gd name="connsiteY55" fmla="*/ 921123 h 2286025"/>
              <a:gd name="connsiteX56" fmla="*/ 1680882 w 2602006"/>
              <a:gd name="connsiteY56" fmla="*/ 1021976 h 2286025"/>
              <a:gd name="connsiteX57" fmla="*/ 1653988 w 2602006"/>
              <a:gd name="connsiteY57" fmla="*/ 1082488 h 2286025"/>
              <a:gd name="connsiteX58" fmla="*/ 1593476 w 2602006"/>
              <a:gd name="connsiteY58" fmla="*/ 1190064 h 2286025"/>
              <a:gd name="connsiteX59" fmla="*/ 1559859 w 2602006"/>
              <a:gd name="connsiteY59" fmla="*/ 1257300 h 2286025"/>
              <a:gd name="connsiteX60" fmla="*/ 1506071 w 2602006"/>
              <a:gd name="connsiteY60" fmla="*/ 1317812 h 2286025"/>
              <a:gd name="connsiteX61" fmla="*/ 1465729 w 2602006"/>
              <a:gd name="connsiteY61" fmla="*/ 1398494 h 2286025"/>
              <a:gd name="connsiteX62" fmla="*/ 1405218 w 2602006"/>
              <a:gd name="connsiteY62" fmla="*/ 1445559 h 2286025"/>
              <a:gd name="connsiteX63" fmla="*/ 1364876 w 2602006"/>
              <a:gd name="connsiteY63" fmla="*/ 1499347 h 2286025"/>
              <a:gd name="connsiteX64" fmla="*/ 1317812 w 2602006"/>
              <a:gd name="connsiteY64" fmla="*/ 1586753 h 2286025"/>
              <a:gd name="connsiteX65" fmla="*/ 1284194 w 2602006"/>
              <a:gd name="connsiteY65" fmla="*/ 1620370 h 2286025"/>
              <a:gd name="connsiteX66" fmla="*/ 1270747 w 2602006"/>
              <a:gd name="connsiteY66" fmla="*/ 1667435 h 2286025"/>
              <a:gd name="connsiteX67" fmla="*/ 1243853 w 2602006"/>
              <a:gd name="connsiteY67" fmla="*/ 1701053 h 2286025"/>
              <a:gd name="connsiteX68" fmla="*/ 1230406 w 2602006"/>
              <a:gd name="connsiteY68" fmla="*/ 1721223 h 2286025"/>
              <a:gd name="connsiteX69" fmla="*/ 1223682 w 2602006"/>
              <a:gd name="connsiteY69" fmla="*/ 1761564 h 2286025"/>
              <a:gd name="connsiteX70" fmla="*/ 1216959 w 2602006"/>
              <a:gd name="connsiteY70" fmla="*/ 1788459 h 2286025"/>
              <a:gd name="connsiteX71" fmla="*/ 1223682 w 2602006"/>
              <a:gd name="connsiteY71" fmla="*/ 1943100 h 2286025"/>
              <a:gd name="connsiteX72" fmla="*/ 1250576 w 2602006"/>
              <a:gd name="connsiteY72" fmla="*/ 1983441 h 2286025"/>
              <a:gd name="connsiteX73" fmla="*/ 1304365 w 2602006"/>
              <a:gd name="connsiteY73" fmla="*/ 2017059 h 2286025"/>
              <a:gd name="connsiteX74" fmla="*/ 1371600 w 2602006"/>
              <a:gd name="connsiteY74" fmla="*/ 2037229 h 2286025"/>
              <a:gd name="connsiteX75" fmla="*/ 1418665 w 2602006"/>
              <a:gd name="connsiteY75" fmla="*/ 2057400 h 2286025"/>
              <a:gd name="connsiteX76" fmla="*/ 1519518 w 2602006"/>
              <a:gd name="connsiteY76" fmla="*/ 2077570 h 2286025"/>
              <a:gd name="connsiteX77" fmla="*/ 1781735 w 2602006"/>
              <a:gd name="connsiteY77" fmla="*/ 2091017 h 2286025"/>
              <a:gd name="connsiteX78" fmla="*/ 1822076 w 2602006"/>
              <a:gd name="connsiteY78" fmla="*/ 2084294 h 2286025"/>
              <a:gd name="connsiteX79" fmla="*/ 1969994 w 2602006"/>
              <a:gd name="connsiteY79" fmla="*/ 2097741 h 2286025"/>
              <a:gd name="connsiteX80" fmla="*/ 2064123 w 2602006"/>
              <a:gd name="connsiteY80" fmla="*/ 2117912 h 2286025"/>
              <a:gd name="connsiteX81" fmla="*/ 2225488 w 2602006"/>
              <a:gd name="connsiteY81" fmla="*/ 2131359 h 2286025"/>
              <a:gd name="connsiteX82" fmla="*/ 2312894 w 2602006"/>
              <a:gd name="connsiteY82" fmla="*/ 2158253 h 2286025"/>
              <a:gd name="connsiteX83" fmla="*/ 2373406 w 2602006"/>
              <a:gd name="connsiteY83" fmla="*/ 2198594 h 2286025"/>
              <a:gd name="connsiteX84" fmla="*/ 2487706 w 2602006"/>
              <a:gd name="connsiteY84" fmla="*/ 2238935 h 2286025"/>
              <a:gd name="connsiteX85" fmla="*/ 2521323 w 2602006"/>
              <a:gd name="connsiteY85" fmla="*/ 2245659 h 2286025"/>
              <a:gd name="connsiteX86" fmla="*/ 2575112 w 2602006"/>
              <a:gd name="connsiteY86" fmla="*/ 2265829 h 2286025"/>
              <a:gd name="connsiteX87" fmla="*/ 2602006 w 2602006"/>
              <a:gd name="connsiteY87" fmla="*/ 2286000 h 22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602006" h="2286025">
                <a:moveTo>
                  <a:pt x="0" y="2064123"/>
                </a:moveTo>
                <a:cubicBezTo>
                  <a:pt x="35143" y="2017265"/>
                  <a:pt x="51209" y="1992743"/>
                  <a:pt x="94129" y="1949823"/>
                </a:cubicBezTo>
                <a:cubicBezTo>
                  <a:pt x="106506" y="1937446"/>
                  <a:pt x="121701" y="1928178"/>
                  <a:pt x="134471" y="1916206"/>
                </a:cubicBezTo>
                <a:cubicBezTo>
                  <a:pt x="237987" y="1819160"/>
                  <a:pt x="162138" y="1877232"/>
                  <a:pt x="248771" y="1815353"/>
                </a:cubicBezTo>
                <a:cubicBezTo>
                  <a:pt x="249694" y="1809815"/>
                  <a:pt x="262908" y="1725186"/>
                  <a:pt x="268941" y="1701053"/>
                </a:cubicBezTo>
                <a:cubicBezTo>
                  <a:pt x="270660" y="1694177"/>
                  <a:pt x="271413" y="1686552"/>
                  <a:pt x="275665" y="1680882"/>
                </a:cubicBezTo>
                <a:cubicBezTo>
                  <a:pt x="285173" y="1668204"/>
                  <a:pt x="299247" y="1659529"/>
                  <a:pt x="309282" y="1647264"/>
                </a:cubicBezTo>
                <a:cubicBezTo>
                  <a:pt x="319516" y="1634756"/>
                  <a:pt x="322729" y="1615888"/>
                  <a:pt x="336176" y="1606923"/>
                </a:cubicBezTo>
                <a:cubicBezTo>
                  <a:pt x="356008" y="1593702"/>
                  <a:pt x="360341" y="1592718"/>
                  <a:pt x="376518" y="1573306"/>
                </a:cubicBezTo>
                <a:cubicBezTo>
                  <a:pt x="381691" y="1567098"/>
                  <a:pt x="385268" y="1559711"/>
                  <a:pt x="389965" y="1553135"/>
                </a:cubicBezTo>
                <a:cubicBezTo>
                  <a:pt x="407134" y="1529098"/>
                  <a:pt x="426669" y="1503497"/>
                  <a:pt x="450476" y="1485900"/>
                </a:cubicBezTo>
                <a:lnTo>
                  <a:pt x="605118" y="1371600"/>
                </a:lnTo>
                <a:cubicBezTo>
                  <a:pt x="614123" y="1364930"/>
                  <a:pt x="622403" y="1357194"/>
                  <a:pt x="632012" y="1351429"/>
                </a:cubicBezTo>
                <a:cubicBezTo>
                  <a:pt x="665630" y="1331258"/>
                  <a:pt x="705143" y="1318639"/>
                  <a:pt x="732865" y="1290917"/>
                </a:cubicBezTo>
                <a:cubicBezTo>
                  <a:pt x="746312" y="1277470"/>
                  <a:pt x="758195" y="1262251"/>
                  <a:pt x="773206" y="1250576"/>
                </a:cubicBezTo>
                <a:cubicBezTo>
                  <a:pt x="779575" y="1245623"/>
                  <a:pt x="838589" y="1203740"/>
                  <a:pt x="853888" y="1183341"/>
                </a:cubicBezTo>
                <a:cubicBezTo>
                  <a:pt x="861729" y="1172886"/>
                  <a:pt x="865554" y="1159645"/>
                  <a:pt x="874059" y="1149723"/>
                </a:cubicBezTo>
                <a:cubicBezTo>
                  <a:pt x="879318" y="1143588"/>
                  <a:pt x="887654" y="1140973"/>
                  <a:pt x="894229" y="1136276"/>
                </a:cubicBezTo>
                <a:cubicBezTo>
                  <a:pt x="903347" y="1129763"/>
                  <a:pt x="912863" y="1123678"/>
                  <a:pt x="921123" y="1116106"/>
                </a:cubicBezTo>
                <a:cubicBezTo>
                  <a:pt x="939815" y="1098972"/>
                  <a:pt x="957611" y="1080854"/>
                  <a:pt x="974912" y="1062317"/>
                </a:cubicBezTo>
                <a:cubicBezTo>
                  <a:pt x="1040309" y="992250"/>
                  <a:pt x="994155" y="1041244"/>
                  <a:pt x="1035423" y="981635"/>
                </a:cubicBezTo>
                <a:cubicBezTo>
                  <a:pt x="1048180" y="963208"/>
                  <a:pt x="1064234" y="947065"/>
                  <a:pt x="1075765" y="927847"/>
                </a:cubicBezTo>
                <a:cubicBezTo>
                  <a:pt x="1084547" y="913211"/>
                  <a:pt x="1087153" y="895418"/>
                  <a:pt x="1095935" y="880782"/>
                </a:cubicBezTo>
                <a:cubicBezTo>
                  <a:pt x="1100827" y="872629"/>
                  <a:pt x="1109918" y="867831"/>
                  <a:pt x="1116106" y="860612"/>
                </a:cubicBezTo>
                <a:cubicBezTo>
                  <a:pt x="1123399" y="852104"/>
                  <a:pt x="1130060" y="843041"/>
                  <a:pt x="1136276" y="833717"/>
                </a:cubicBezTo>
                <a:cubicBezTo>
                  <a:pt x="1181335" y="766128"/>
                  <a:pt x="1185487" y="758423"/>
                  <a:pt x="1216959" y="705970"/>
                </a:cubicBezTo>
                <a:cubicBezTo>
                  <a:pt x="1227447" y="664015"/>
                  <a:pt x="1223767" y="668863"/>
                  <a:pt x="1257300" y="618564"/>
                </a:cubicBezTo>
                <a:cubicBezTo>
                  <a:pt x="1287044" y="573949"/>
                  <a:pt x="1268917" y="622224"/>
                  <a:pt x="1290918" y="578223"/>
                </a:cubicBezTo>
                <a:cubicBezTo>
                  <a:pt x="1296315" y="567428"/>
                  <a:pt x="1300549" y="556056"/>
                  <a:pt x="1304365" y="544606"/>
                </a:cubicBezTo>
                <a:cubicBezTo>
                  <a:pt x="1307287" y="535840"/>
                  <a:pt x="1306503" y="525735"/>
                  <a:pt x="1311088" y="517712"/>
                </a:cubicBezTo>
                <a:cubicBezTo>
                  <a:pt x="1315806" y="509456"/>
                  <a:pt x="1324535" y="504265"/>
                  <a:pt x="1331259" y="497541"/>
                </a:cubicBezTo>
                <a:cubicBezTo>
                  <a:pt x="1341353" y="467256"/>
                  <a:pt x="1340438" y="465606"/>
                  <a:pt x="1364876" y="430306"/>
                </a:cubicBezTo>
                <a:cubicBezTo>
                  <a:pt x="1374840" y="415914"/>
                  <a:pt x="1387288" y="403411"/>
                  <a:pt x="1398494" y="389964"/>
                </a:cubicBezTo>
                <a:cubicBezTo>
                  <a:pt x="1402329" y="378459"/>
                  <a:pt x="1407494" y="357070"/>
                  <a:pt x="1418665" y="349623"/>
                </a:cubicBezTo>
                <a:cubicBezTo>
                  <a:pt x="1426354" y="344497"/>
                  <a:pt x="1436594" y="345141"/>
                  <a:pt x="1445559" y="342900"/>
                </a:cubicBezTo>
                <a:cubicBezTo>
                  <a:pt x="1461247" y="320488"/>
                  <a:pt x="1479050" y="299417"/>
                  <a:pt x="1492623" y="275664"/>
                </a:cubicBezTo>
                <a:cubicBezTo>
                  <a:pt x="1496351" y="269141"/>
                  <a:pt x="1500041" y="236640"/>
                  <a:pt x="1506071" y="228600"/>
                </a:cubicBezTo>
                <a:cubicBezTo>
                  <a:pt x="1515579" y="215922"/>
                  <a:pt x="1529252" y="206908"/>
                  <a:pt x="1539688" y="194982"/>
                </a:cubicBezTo>
                <a:cubicBezTo>
                  <a:pt x="1547907" y="185589"/>
                  <a:pt x="1569157" y="146726"/>
                  <a:pt x="1573306" y="141194"/>
                </a:cubicBezTo>
                <a:cubicBezTo>
                  <a:pt x="1579011" y="133587"/>
                  <a:pt x="1586753" y="127747"/>
                  <a:pt x="1593476" y="121023"/>
                </a:cubicBezTo>
                <a:cubicBezTo>
                  <a:pt x="1598620" y="100449"/>
                  <a:pt x="1598170" y="89436"/>
                  <a:pt x="1613647" y="73959"/>
                </a:cubicBezTo>
                <a:cubicBezTo>
                  <a:pt x="1619361" y="68245"/>
                  <a:pt x="1627094" y="64994"/>
                  <a:pt x="1633818" y="60512"/>
                </a:cubicBezTo>
                <a:cubicBezTo>
                  <a:pt x="1640541" y="51547"/>
                  <a:pt x="1646064" y="41541"/>
                  <a:pt x="1653988" y="33617"/>
                </a:cubicBezTo>
                <a:cubicBezTo>
                  <a:pt x="1698817" y="-11213"/>
                  <a:pt x="1651743" y="53793"/>
                  <a:pt x="1687606" y="0"/>
                </a:cubicBezTo>
                <a:cubicBezTo>
                  <a:pt x="1701053" y="15688"/>
                  <a:pt x="1716996" y="29542"/>
                  <a:pt x="1727947" y="47064"/>
                </a:cubicBezTo>
                <a:cubicBezTo>
                  <a:pt x="1739646" y="65782"/>
                  <a:pt x="1745392" y="87628"/>
                  <a:pt x="1754841" y="107576"/>
                </a:cubicBezTo>
                <a:cubicBezTo>
                  <a:pt x="1788260" y="178127"/>
                  <a:pt x="1779350" y="161148"/>
                  <a:pt x="1815353" y="215153"/>
                </a:cubicBezTo>
                <a:cubicBezTo>
                  <a:pt x="1821828" y="234578"/>
                  <a:pt x="1844151" y="298629"/>
                  <a:pt x="1848971" y="322729"/>
                </a:cubicBezTo>
                <a:cubicBezTo>
                  <a:pt x="1870178" y="428760"/>
                  <a:pt x="1839997" y="329426"/>
                  <a:pt x="1869141" y="416859"/>
                </a:cubicBezTo>
                <a:cubicBezTo>
                  <a:pt x="1873108" y="508100"/>
                  <a:pt x="1882103" y="572497"/>
                  <a:pt x="1869141" y="658906"/>
                </a:cubicBezTo>
                <a:cubicBezTo>
                  <a:pt x="1866721" y="675041"/>
                  <a:pt x="1862446" y="691117"/>
                  <a:pt x="1855694" y="705970"/>
                </a:cubicBezTo>
                <a:cubicBezTo>
                  <a:pt x="1851057" y="716171"/>
                  <a:pt x="1842247" y="723899"/>
                  <a:pt x="1835523" y="732864"/>
                </a:cubicBezTo>
                <a:cubicBezTo>
                  <a:pt x="1833282" y="739588"/>
                  <a:pt x="1830747" y="746220"/>
                  <a:pt x="1828800" y="753035"/>
                </a:cubicBezTo>
                <a:cubicBezTo>
                  <a:pt x="1826261" y="761920"/>
                  <a:pt x="1825829" y="771485"/>
                  <a:pt x="1822076" y="779929"/>
                </a:cubicBezTo>
                <a:cubicBezTo>
                  <a:pt x="1816769" y="791871"/>
                  <a:pt x="1809155" y="802674"/>
                  <a:pt x="1801906" y="813547"/>
                </a:cubicBezTo>
                <a:cubicBezTo>
                  <a:pt x="1777768" y="849754"/>
                  <a:pt x="1752600" y="885264"/>
                  <a:pt x="1727947" y="921123"/>
                </a:cubicBezTo>
                <a:cubicBezTo>
                  <a:pt x="1715313" y="996922"/>
                  <a:pt x="1732207" y="929590"/>
                  <a:pt x="1680882" y="1021976"/>
                </a:cubicBezTo>
                <a:cubicBezTo>
                  <a:pt x="1670162" y="1041271"/>
                  <a:pt x="1664171" y="1062904"/>
                  <a:pt x="1653988" y="1082488"/>
                </a:cubicBezTo>
                <a:cubicBezTo>
                  <a:pt x="1635007" y="1118990"/>
                  <a:pt x="1612982" y="1153839"/>
                  <a:pt x="1593476" y="1190064"/>
                </a:cubicBezTo>
                <a:cubicBezTo>
                  <a:pt x="1581596" y="1212126"/>
                  <a:pt x="1574008" y="1236620"/>
                  <a:pt x="1559859" y="1257300"/>
                </a:cubicBezTo>
                <a:cubicBezTo>
                  <a:pt x="1544620" y="1279573"/>
                  <a:pt x="1524000" y="1297641"/>
                  <a:pt x="1506071" y="1317812"/>
                </a:cubicBezTo>
                <a:cubicBezTo>
                  <a:pt x="1499659" y="1332772"/>
                  <a:pt x="1480205" y="1384018"/>
                  <a:pt x="1465729" y="1398494"/>
                </a:cubicBezTo>
                <a:cubicBezTo>
                  <a:pt x="1447660" y="1416563"/>
                  <a:pt x="1423287" y="1427490"/>
                  <a:pt x="1405218" y="1445559"/>
                </a:cubicBezTo>
                <a:cubicBezTo>
                  <a:pt x="1389370" y="1461407"/>
                  <a:pt x="1364876" y="1499347"/>
                  <a:pt x="1364876" y="1499347"/>
                </a:cubicBezTo>
                <a:cubicBezTo>
                  <a:pt x="1353864" y="1532385"/>
                  <a:pt x="1347137" y="1557429"/>
                  <a:pt x="1317812" y="1586753"/>
                </a:cubicBezTo>
                <a:lnTo>
                  <a:pt x="1284194" y="1620370"/>
                </a:lnTo>
                <a:cubicBezTo>
                  <a:pt x="1279712" y="1636058"/>
                  <a:pt x="1278044" y="1652841"/>
                  <a:pt x="1270747" y="1667435"/>
                </a:cubicBezTo>
                <a:cubicBezTo>
                  <a:pt x="1264329" y="1680271"/>
                  <a:pt x="1252463" y="1689573"/>
                  <a:pt x="1243853" y="1701053"/>
                </a:cubicBezTo>
                <a:cubicBezTo>
                  <a:pt x="1239005" y="1707517"/>
                  <a:pt x="1234888" y="1714500"/>
                  <a:pt x="1230406" y="1721223"/>
                </a:cubicBezTo>
                <a:cubicBezTo>
                  <a:pt x="1228165" y="1734670"/>
                  <a:pt x="1226356" y="1748196"/>
                  <a:pt x="1223682" y="1761564"/>
                </a:cubicBezTo>
                <a:cubicBezTo>
                  <a:pt x="1221870" y="1770625"/>
                  <a:pt x="1216959" y="1779218"/>
                  <a:pt x="1216959" y="1788459"/>
                </a:cubicBezTo>
                <a:cubicBezTo>
                  <a:pt x="1216959" y="1840055"/>
                  <a:pt x="1214916" y="1892254"/>
                  <a:pt x="1223682" y="1943100"/>
                </a:cubicBezTo>
                <a:cubicBezTo>
                  <a:pt x="1226428" y="1959026"/>
                  <a:pt x="1236871" y="1974876"/>
                  <a:pt x="1250576" y="1983441"/>
                </a:cubicBezTo>
                <a:cubicBezTo>
                  <a:pt x="1268506" y="1994647"/>
                  <a:pt x="1283853" y="2011931"/>
                  <a:pt x="1304365" y="2017059"/>
                </a:cubicBezTo>
                <a:cubicBezTo>
                  <a:pt x="1332816" y="2024171"/>
                  <a:pt x="1341198" y="2025536"/>
                  <a:pt x="1371600" y="2037229"/>
                </a:cubicBezTo>
                <a:cubicBezTo>
                  <a:pt x="1387531" y="2043356"/>
                  <a:pt x="1402198" y="2052909"/>
                  <a:pt x="1418665" y="2057400"/>
                </a:cubicBezTo>
                <a:cubicBezTo>
                  <a:pt x="1451740" y="2066420"/>
                  <a:pt x="1485381" y="2074409"/>
                  <a:pt x="1519518" y="2077570"/>
                </a:cubicBezTo>
                <a:cubicBezTo>
                  <a:pt x="1606666" y="2085639"/>
                  <a:pt x="1694329" y="2086535"/>
                  <a:pt x="1781735" y="2091017"/>
                </a:cubicBezTo>
                <a:cubicBezTo>
                  <a:pt x="1795182" y="2088776"/>
                  <a:pt x="1808444" y="2084294"/>
                  <a:pt x="1822076" y="2084294"/>
                </a:cubicBezTo>
                <a:cubicBezTo>
                  <a:pt x="1855174" y="2084294"/>
                  <a:pt x="1928882" y="2089910"/>
                  <a:pt x="1969994" y="2097741"/>
                </a:cubicBezTo>
                <a:cubicBezTo>
                  <a:pt x="2001516" y="2103745"/>
                  <a:pt x="2032309" y="2113726"/>
                  <a:pt x="2064123" y="2117912"/>
                </a:cubicBezTo>
                <a:cubicBezTo>
                  <a:pt x="2117637" y="2124953"/>
                  <a:pt x="2171700" y="2126877"/>
                  <a:pt x="2225488" y="2131359"/>
                </a:cubicBezTo>
                <a:cubicBezTo>
                  <a:pt x="2234285" y="2133872"/>
                  <a:pt x="2302159" y="2152528"/>
                  <a:pt x="2312894" y="2158253"/>
                </a:cubicBezTo>
                <a:cubicBezTo>
                  <a:pt x="2334284" y="2169661"/>
                  <a:pt x="2351723" y="2187753"/>
                  <a:pt x="2373406" y="2198594"/>
                </a:cubicBezTo>
                <a:cubicBezTo>
                  <a:pt x="2410246" y="2217014"/>
                  <a:pt x="2448049" y="2230122"/>
                  <a:pt x="2487706" y="2238935"/>
                </a:cubicBezTo>
                <a:cubicBezTo>
                  <a:pt x="2498861" y="2241414"/>
                  <a:pt x="2510401" y="2242298"/>
                  <a:pt x="2521323" y="2245659"/>
                </a:cubicBezTo>
                <a:cubicBezTo>
                  <a:pt x="2539625" y="2251290"/>
                  <a:pt x="2557182" y="2259106"/>
                  <a:pt x="2575112" y="2265829"/>
                </a:cubicBezTo>
                <a:cubicBezTo>
                  <a:pt x="2596867" y="2287585"/>
                  <a:pt x="2585774" y="2286000"/>
                  <a:pt x="2602006" y="2286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ED412BE-C435-4D72-A7B8-3B19992E5A45}"/>
              </a:ext>
            </a:extLst>
          </p:cNvPr>
          <p:cNvSpPr/>
          <p:nvPr/>
        </p:nvSpPr>
        <p:spPr>
          <a:xfrm>
            <a:off x="2965076" y="2864224"/>
            <a:ext cx="2554942" cy="1707776"/>
          </a:xfrm>
          <a:custGeom>
            <a:avLst/>
            <a:gdLst>
              <a:gd name="connsiteX0" fmla="*/ 0 w 2554942"/>
              <a:gd name="connsiteY0" fmla="*/ 1364876 h 1707776"/>
              <a:gd name="connsiteX1" fmla="*/ 295836 w 2554942"/>
              <a:gd name="connsiteY1" fmla="*/ 450476 h 1707776"/>
              <a:gd name="connsiteX2" fmla="*/ 322730 w 2554942"/>
              <a:gd name="connsiteY2" fmla="*/ 363070 h 1707776"/>
              <a:gd name="connsiteX3" fmla="*/ 336177 w 2554942"/>
              <a:gd name="connsiteY3" fmla="*/ 275664 h 1707776"/>
              <a:gd name="connsiteX4" fmla="*/ 342900 w 2554942"/>
              <a:gd name="connsiteY4" fmla="*/ 255494 h 1707776"/>
              <a:gd name="connsiteX5" fmla="*/ 437030 w 2554942"/>
              <a:gd name="connsiteY5" fmla="*/ 194982 h 1707776"/>
              <a:gd name="connsiteX6" fmla="*/ 497542 w 2554942"/>
              <a:gd name="connsiteY6" fmla="*/ 154641 h 1707776"/>
              <a:gd name="connsiteX7" fmla="*/ 551330 w 2554942"/>
              <a:gd name="connsiteY7" fmla="*/ 114300 h 1707776"/>
              <a:gd name="connsiteX8" fmla="*/ 611842 w 2554942"/>
              <a:gd name="connsiteY8" fmla="*/ 201705 h 1707776"/>
              <a:gd name="connsiteX9" fmla="*/ 692524 w 2554942"/>
              <a:gd name="connsiteY9" fmla="*/ 356347 h 1707776"/>
              <a:gd name="connsiteX10" fmla="*/ 732865 w 2554942"/>
              <a:gd name="connsiteY10" fmla="*/ 437029 h 1707776"/>
              <a:gd name="connsiteX11" fmla="*/ 840442 w 2554942"/>
              <a:gd name="connsiteY11" fmla="*/ 692523 h 1707776"/>
              <a:gd name="connsiteX12" fmla="*/ 941295 w 2554942"/>
              <a:gd name="connsiteY12" fmla="*/ 894229 h 1707776"/>
              <a:gd name="connsiteX13" fmla="*/ 961465 w 2554942"/>
              <a:gd name="connsiteY13" fmla="*/ 954741 h 1707776"/>
              <a:gd name="connsiteX14" fmla="*/ 988359 w 2554942"/>
              <a:gd name="connsiteY14" fmla="*/ 1001805 h 1707776"/>
              <a:gd name="connsiteX15" fmla="*/ 1008530 w 2554942"/>
              <a:gd name="connsiteY15" fmla="*/ 1042147 h 1707776"/>
              <a:gd name="connsiteX16" fmla="*/ 1042148 w 2554942"/>
              <a:gd name="connsiteY16" fmla="*/ 1129552 h 1707776"/>
              <a:gd name="connsiteX17" fmla="*/ 1069042 w 2554942"/>
              <a:gd name="connsiteY17" fmla="*/ 1190064 h 1707776"/>
              <a:gd name="connsiteX18" fmla="*/ 1109383 w 2554942"/>
              <a:gd name="connsiteY18" fmla="*/ 1351429 h 1707776"/>
              <a:gd name="connsiteX19" fmla="*/ 1163171 w 2554942"/>
              <a:gd name="connsiteY19" fmla="*/ 1472452 h 1707776"/>
              <a:gd name="connsiteX20" fmla="*/ 1210236 w 2554942"/>
              <a:gd name="connsiteY20" fmla="*/ 1653988 h 1707776"/>
              <a:gd name="connsiteX21" fmla="*/ 1223683 w 2554942"/>
              <a:gd name="connsiteY21" fmla="*/ 1707776 h 1707776"/>
              <a:gd name="connsiteX22" fmla="*/ 1270748 w 2554942"/>
              <a:gd name="connsiteY22" fmla="*/ 1586752 h 1707776"/>
              <a:gd name="connsiteX23" fmla="*/ 1284195 w 2554942"/>
              <a:gd name="connsiteY23" fmla="*/ 1512794 h 1707776"/>
              <a:gd name="connsiteX24" fmla="*/ 1351430 w 2554942"/>
              <a:gd name="connsiteY24" fmla="*/ 1411941 h 1707776"/>
              <a:gd name="connsiteX25" fmla="*/ 1411942 w 2554942"/>
              <a:gd name="connsiteY25" fmla="*/ 1277470 h 1707776"/>
              <a:gd name="connsiteX26" fmla="*/ 1472453 w 2554942"/>
              <a:gd name="connsiteY26" fmla="*/ 1163170 h 1707776"/>
              <a:gd name="connsiteX27" fmla="*/ 1506071 w 2554942"/>
              <a:gd name="connsiteY27" fmla="*/ 1089211 h 1707776"/>
              <a:gd name="connsiteX28" fmla="*/ 1580030 w 2554942"/>
              <a:gd name="connsiteY28" fmla="*/ 968188 h 1707776"/>
              <a:gd name="connsiteX29" fmla="*/ 1707777 w 2554942"/>
              <a:gd name="connsiteY29" fmla="*/ 645458 h 1707776"/>
              <a:gd name="connsiteX30" fmla="*/ 1775012 w 2554942"/>
              <a:gd name="connsiteY30" fmla="*/ 477370 h 1707776"/>
              <a:gd name="connsiteX31" fmla="*/ 1922930 w 2554942"/>
              <a:gd name="connsiteY31" fmla="*/ 147917 h 1707776"/>
              <a:gd name="connsiteX32" fmla="*/ 1936377 w 2554942"/>
              <a:gd name="connsiteY32" fmla="*/ 107576 h 1707776"/>
              <a:gd name="connsiteX33" fmla="*/ 1943100 w 2554942"/>
              <a:gd name="connsiteY33" fmla="*/ 80682 h 1707776"/>
              <a:gd name="connsiteX34" fmla="*/ 1956548 w 2554942"/>
              <a:gd name="connsiteY34" fmla="*/ 60511 h 1707776"/>
              <a:gd name="connsiteX35" fmla="*/ 1969995 w 2554942"/>
              <a:gd name="connsiteY35" fmla="*/ 26894 h 1707776"/>
              <a:gd name="connsiteX36" fmla="*/ 1976718 w 2554942"/>
              <a:gd name="connsiteY36" fmla="*/ 6723 h 1707776"/>
              <a:gd name="connsiteX37" fmla="*/ 1996889 w 2554942"/>
              <a:gd name="connsiteY37" fmla="*/ 0 h 1707776"/>
              <a:gd name="connsiteX38" fmla="*/ 2084295 w 2554942"/>
              <a:gd name="connsiteY38" fmla="*/ 121023 h 1707776"/>
              <a:gd name="connsiteX39" fmla="*/ 2124636 w 2554942"/>
              <a:gd name="connsiteY39" fmla="*/ 201705 h 1707776"/>
              <a:gd name="connsiteX40" fmla="*/ 2164977 w 2554942"/>
              <a:gd name="connsiteY40" fmla="*/ 262217 h 1707776"/>
              <a:gd name="connsiteX41" fmla="*/ 2312895 w 2554942"/>
              <a:gd name="connsiteY41" fmla="*/ 504264 h 1707776"/>
              <a:gd name="connsiteX42" fmla="*/ 2366683 w 2554942"/>
              <a:gd name="connsiteY42" fmla="*/ 611841 h 1707776"/>
              <a:gd name="connsiteX43" fmla="*/ 2413748 w 2554942"/>
              <a:gd name="connsiteY43" fmla="*/ 685800 h 1707776"/>
              <a:gd name="connsiteX44" fmla="*/ 2467536 w 2554942"/>
              <a:gd name="connsiteY44" fmla="*/ 611841 h 1707776"/>
              <a:gd name="connsiteX45" fmla="*/ 2487706 w 2554942"/>
              <a:gd name="connsiteY45" fmla="*/ 591670 h 1707776"/>
              <a:gd name="connsiteX46" fmla="*/ 2521324 w 2554942"/>
              <a:gd name="connsiteY46" fmla="*/ 551329 h 1707776"/>
              <a:gd name="connsiteX47" fmla="*/ 2554942 w 2554942"/>
              <a:gd name="connsiteY47" fmla="*/ 537882 h 170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554942" h="1707776">
                <a:moveTo>
                  <a:pt x="0" y="1364876"/>
                </a:moveTo>
                <a:cubicBezTo>
                  <a:pt x="98612" y="1060076"/>
                  <a:pt x="200282" y="756248"/>
                  <a:pt x="295836" y="450476"/>
                </a:cubicBezTo>
                <a:cubicBezTo>
                  <a:pt x="330303" y="340183"/>
                  <a:pt x="274369" y="443671"/>
                  <a:pt x="322730" y="363070"/>
                </a:cubicBezTo>
                <a:cubicBezTo>
                  <a:pt x="327212" y="333935"/>
                  <a:pt x="330745" y="304637"/>
                  <a:pt x="336177" y="275664"/>
                </a:cubicBezTo>
                <a:cubicBezTo>
                  <a:pt x="337483" y="268698"/>
                  <a:pt x="337889" y="260505"/>
                  <a:pt x="342900" y="255494"/>
                </a:cubicBezTo>
                <a:cubicBezTo>
                  <a:pt x="367333" y="231061"/>
                  <a:pt x="408217" y="212990"/>
                  <a:pt x="437030" y="194982"/>
                </a:cubicBezTo>
                <a:cubicBezTo>
                  <a:pt x="457587" y="182134"/>
                  <a:pt x="477815" y="168731"/>
                  <a:pt x="497542" y="154641"/>
                </a:cubicBezTo>
                <a:cubicBezTo>
                  <a:pt x="609323" y="74798"/>
                  <a:pt x="478757" y="162681"/>
                  <a:pt x="551330" y="114300"/>
                </a:cubicBezTo>
                <a:cubicBezTo>
                  <a:pt x="571501" y="143435"/>
                  <a:pt x="593987" y="171096"/>
                  <a:pt x="611842" y="201705"/>
                </a:cubicBezTo>
                <a:cubicBezTo>
                  <a:pt x="641138" y="251926"/>
                  <a:pt x="665933" y="304643"/>
                  <a:pt x="692524" y="356347"/>
                </a:cubicBezTo>
                <a:cubicBezTo>
                  <a:pt x="706276" y="383087"/>
                  <a:pt x="721197" y="409317"/>
                  <a:pt x="732865" y="437029"/>
                </a:cubicBezTo>
                <a:cubicBezTo>
                  <a:pt x="768724" y="522194"/>
                  <a:pt x="804260" y="607495"/>
                  <a:pt x="840442" y="692523"/>
                </a:cubicBezTo>
                <a:cubicBezTo>
                  <a:pt x="905001" y="844237"/>
                  <a:pt x="818372" y="630821"/>
                  <a:pt x="941295" y="894229"/>
                </a:cubicBezTo>
                <a:cubicBezTo>
                  <a:pt x="950286" y="913496"/>
                  <a:pt x="952943" y="935262"/>
                  <a:pt x="961465" y="954741"/>
                </a:cubicBezTo>
                <a:cubicBezTo>
                  <a:pt x="968707" y="971295"/>
                  <a:pt x="979793" y="985896"/>
                  <a:pt x="988359" y="1001805"/>
                </a:cubicBezTo>
                <a:cubicBezTo>
                  <a:pt x="995487" y="1015042"/>
                  <a:pt x="1002230" y="1028496"/>
                  <a:pt x="1008530" y="1042147"/>
                </a:cubicBezTo>
                <a:cubicBezTo>
                  <a:pt x="1055437" y="1143778"/>
                  <a:pt x="1005735" y="1038522"/>
                  <a:pt x="1042148" y="1129552"/>
                </a:cubicBezTo>
                <a:cubicBezTo>
                  <a:pt x="1050346" y="1150046"/>
                  <a:pt x="1060077" y="1169893"/>
                  <a:pt x="1069042" y="1190064"/>
                </a:cubicBezTo>
                <a:cubicBezTo>
                  <a:pt x="1082668" y="1258194"/>
                  <a:pt x="1085015" y="1291617"/>
                  <a:pt x="1109383" y="1351429"/>
                </a:cubicBezTo>
                <a:cubicBezTo>
                  <a:pt x="1126039" y="1392312"/>
                  <a:pt x="1163171" y="1472452"/>
                  <a:pt x="1163171" y="1472452"/>
                </a:cubicBezTo>
                <a:cubicBezTo>
                  <a:pt x="1186363" y="1600007"/>
                  <a:pt x="1164610" y="1497556"/>
                  <a:pt x="1210236" y="1653988"/>
                </a:cubicBezTo>
                <a:cubicBezTo>
                  <a:pt x="1215411" y="1671730"/>
                  <a:pt x="1223683" y="1707776"/>
                  <a:pt x="1223683" y="1707776"/>
                </a:cubicBezTo>
                <a:cubicBezTo>
                  <a:pt x="1239544" y="1670765"/>
                  <a:pt x="1260523" y="1624242"/>
                  <a:pt x="1270748" y="1586752"/>
                </a:cubicBezTo>
                <a:cubicBezTo>
                  <a:pt x="1277341" y="1562578"/>
                  <a:pt x="1273695" y="1535545"/>
                  <a:pt x="1284195" y="1512794"/>
                </a:cubicBezTo>
                <a:cubicBezTo>
                  <a:pt x="1301126" y="1476109"/>
                  <a:pt x="1332154" y="1447450"/>
                  <a:pt x="1351430" y="1411941"/>
                </a:cubicBezTo>
                <a:cubicBezTo>
                  <a:pt x="1374880" y="1368743"/>
                  <a:pt x="1390439" y="1321670"/>
                  <a:pt x="1411942" y="1277470"/>
                </a:cubicBezTo>
                <a:cubicBezTo>
                  <a:pt x="1430801" y="1238704"/>
                  <a:pt x="1453174" y="1201729"/>
                  <a:pt x="1472453" y="1163170"/>
                </a:cubicBezTo>
                <a:cubicBezTo>
                  <a:pt x="1484564" y="1138949"/>
                  <a:pt x="1492989" y="1112922"/>
                  <a:pt x="1506071" y="1089211"/>
                </a:cubicBezTo>
                <a:cubicBezTo>
                  <a:pt x="1528910" y="1047816"/>
                  <a:pt x="1560466" y="1011228"/>
                  <a:pt x="1580030" y="968188"/>
                </a:cubicBezTo>
                <a:cubicBezTo>
                  <a:pt x="1627906" y="862861"/>
                  <a:pt x="1665062" y="752982"/>
                  <a:pt x="1707777" y="645458"/>
                </a:cubicBezTo>
                <a:cubicBezTo>
                  <a:pt x="1730056" y="589376"/>
                  <a:pt x="1748025" y="531345"/>
                  <a:pt x="1775012" y="477370"/>
                </a:cubicBezTo>
                <a:cubicBezTo>
                  <a:pt x="1838053" y="351288"/>
                  <a:pt x="1878144" y="282275"/>
                  <a:pt x="1922930" y="147917"/>
                </a:cubicBezTo>
                <a:cubicBezTo>
                  <a:pt x="1927412" y="134470"/>
                  <a:pt x="1932304" y="121153"/>
                  <a:pt x="1936377" y="107576"/>
                </a:cubicBezTo>
                <a:cubicBezTo>
                  <a:pt x="1939032" y="98725"/>
                  <a:pt x="1939460" y="89175"/>
                  <a:pt x="1943100" y="80682"/>
                </a:cubicBezTo>
                <a:cubicBezTo>
                  <a:pt x="1946283" y="73254"/>
                  <a:pt x="1952934" y="67739"/>
                  <a:pt x="1956548" y="60511"/>
                </a:cubicBezTo>
                <a:cubicBezTo>
                  <a:pt x="1961946" y="49716"/>
                  <a:pt x="1965757" y="38194"/>
                  <a:pt x="1969995" y="26894"/>
                </a:cubicBezTo>
                <a:cubicBezTo>
                  <a:pt x="1972483" y="20258"/>
                  <a:pt x="1971707" y="11734"/>
                  <a:pt x="1976718" y="6723"/>
                </a:cubicBezTo>
                <a:cubicBezTo>
                  <a:pt x="1981729" y="1712"/>
                  <a:pt x="1990165" y="2241"/>
                  <a:pt x="1996889" y="0"/>
                </a:cubicBezTo>
                <a:cubicBezTo>
                  <a:pt x="2036869" y="47977"/>
                  <a:pt x="2047257" y="57530"/>
                  <a:pt x="2084295" y="121023"/>
                </a:cubicBezTo>
                <a:cubicBezTo>
                  <a:pt x="2099446" y="146995"/>
                  <a:pt x="2109718" y="175598"/>
                  <a:pt x="2124636" y="201705"/>
                </a:cubicBezTo>
                <a:cubicBezTo>
                  <a:pt x="2136663" y="222753"/>
                  <a:pt x="2152336" y="241532"/>
                  <a:pt x="2164977" y="262217"/>
                </a:cubicBezTo>
                <a:cubicBezTo>
                  <a:pt x="2329875" y="532051"/>
                  <a:pt x="2218039" y="361983"/>
                  <a:pt x="2312895" y="504264"/>
                </a:cubicBezTo>
                <a:cubicBezTo>
                  <a:pt x="2356315" y="677949"/>
                  <a:pt x="2301184" y="526693"/>
                  <a:pt x="2366683" y="611841"/>
                </a:cubicBezTo>
                <a:cubicBezTo>
                  <a:pt x="2464542" y="739057"/>
                  <a:pt x="2367180" y="639232"/>
                  <a:pt x="2413748" y="685800"/>
                </a:cubicBezTo>
                <a:cubicBezTo>
                  <a:pt x="2431677" y="661147"/>
                  <a:pt x="2445982" y="633396"/>
                  <a:pt x="2467536" y="611841"/>
                </a:cubicBezTo>
                <a:cubicBezTo>
                  <a:pt x="2474259" y="605117"/>
                  <a:pt x="2481619" y="598975"/>
                  <a:pt x="2487706" y="591670"/>
                </a:cubicBezTo>
                <a:cubicBezTo>
                  <a:pt x="2505050" y="570857"/>
                  <a:pt x="2497061" y="568660"/>
                  <a:pt x="2521324" y="551329"/>
                </a:cubicBezTo>
                <a:cubicBezTo>
                  <a:pt x="2541553" y="536880"/>
                  <a:pt x="2540134" y="537882"/>
                  <a:pt x="2554942" y="5378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9986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3291"/>
            <a:ext cx="8420099" cy="726655"/>
          </a:xfrm>
        </p:spPr>
        <p:txBody>
          <a:bodyPr/>
          <a:lstStyle/>
          <a:p>
            <a:r>
              <a:rPr lang="en-US" dirty="0"/>
              <a:t>Agile and Plan-Driven methods(1)</a:t>
            </a:r>
          </a:p>
        </p:txBody>
      </p:sp>
      <p:sp>
        <p:nvSpPr>
          <p:cNvPr id="3" name="Content Placeholder 2"/>
          <p:cNvSpPr>
            <a:spLocks noGrp="1"/>
          </p:cNvSpPr>
          <p:nvPr>
            <p:ph idx="1"/>
          </p:nvPr>
        </p:nvSpPr>
        <p:spPr>
          <a:xfrm>
            <a:off x="457200" y="1371600"/>
            <a:ext cx="8420100" cy="4965700"/>
          </a:xfrm>
        </p:spPr>
        <p:txBody>
          <a:bodyPr>
            <a:normAutofit fontScale="92500" lnSpcReduction="20000"/>
          </a:bodyPr>
          <a:lstStyle/>
          <a:p>
            <a:r>
              <a:rPr lang="en-US" dirty="0"/>
              <a:t>Most projects include elements of plan-driven and agile processes. Deciding on the balance depends on:</a:t>
            </a:r>
          </a:p>
          <a:p>
            <a:pPr lvl="1"/>
            <a:r>
              <a:rPr lang="en-GB" dirty="0"/>
              <a:t>Is it important to have a very detailed specification and design before moving to implementation? If so, you probably need to use a plan-driven approach.</a:t>
            </a:r>
          </a:p>
          <a:p>
            <a:pPr lvl="1"/>
            <a:r>
              <a:rPr lang="en-GB" dirty="0"/>
              <a:t>Is an incremental delivery strategy, where you deliver the software to customers and get rapid feedback from them, realistic? If so, consider using agile methods.</a:t>
            </a:r>
          </a:p>
          <a:p>
            <a:pPr lvl="1"/>
            <a:r>
              <a:rPr lang="en-GB" dirty="0"/>
              <a:t>How large is the system that is being developed? Agile methods are most effective when the system can be developed with a small co-located team who can communicate informally. This may not be possible for large systems that require larger development teams so a plan-driven approach may have to be used. </a:t>
            </a:r>
          </a:p>
          <a:p>
            <a:pPr lvl="1"/>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120</a:t>
            </a:fld>
            <a:endParaRPr lang="en-US"/>
          </a:p>
        </p:txBody>
      </p:sp>
    </p:spTree>
    <p:extLst>
      <p:ext uri="{BB962C8B-B14F-4D97-AF65-F5344CB8AC3E}">
        <p14:creationId xmlns:p14="http://schemas.microsoft.com/office/powerpoint/2010/main" val="32315003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Principles and Organizational Practice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64161159"/>
              </p:ext>
            </p:extLst>
          </p:nvPr>
        </p:nvGraphicFramePr>
        <p:xfrm>
          <a:off x="355600" y="1749651"/>
          <a:ext cx="8237794" cy="4474178"/>
        </p:xfrm>
        <a:graphic>
          <a:graphicData uri="http://schemas.openxmlformats.org/drawingml/2006/table">
            <a:tbl>
              <a:tblPr firstRow="1" bandRow="1">
                <a:tableStyleId>{5C22544A-7EE6-4342-B048-85BDC9FD1C3A}</a:tableStyleId>
              </a:tblPr>
              <a:tblGrid>
                <a:gridCol w="2923908">
                  <a:extLst>
                    <a:ext uri="{9D8B030D-6E8A-4147-A177-3AD203B41FA5}">
                      <a16:colId xmlns:a16="http://schemas.microsoft.com/office/drawing/2014/main" val="20000"/>
                    </a:ext>
                  </a:extLst>
                </a:gridCol>
                <a:gridCol w="5313886">
                  <a:extLst>
                    <a:ext uri="{9D8B030D-6E8A-4147-A177-3AD203B41FA5}">
                      <a16:colId xmlns:a16="http://schemas.microsoft.com/office/drawing/2014/main" val="20001"/>
                    </a:ext>
                  </a:extLst>
                </a:gridCol>
              </a:tblGrid>
              <a:tr h="415013">
                <a:tc>
                  <a:txBody>
                    <a:bodyPr/>
                    <a:lstStyle/>
                    <a:p>
                      <a:r>
                        <a:rPr lang="en-US" dirty="0"/>
                        <a:t>Principle</a:t>
                      </a:r>
                    </a:p>
                  </a:txBody>
                  <a:tcPr marL="82268" marR="82268"/>
                </a:tc>
                <a:tc>
                  <a:txBody>
                    <a:bodyPr/>
                    <a:lstStyle/>
                    <a:p>
                      <a:r>
                        <a:rPr lang="en-US" dirty="0"/>
                        <a:t>Practice</a:t>
                      </a:r>
                    </a:p>
                  </a:txBody>
                  <a:tcPr marL="82268" marR="82268"/>
                </a:tc>
                <a:extLst>
                  <a:ext uri="{0D108BD9-81ED-4DB2-BD59-A6C34878D82A}">
                    <a16:rowId xmlns:a16="http://schemas.microsoft.com/office/drawing/2014/main" val="10000"/>
                  </a:ext>
                </a:extLst>
              </a:tr>
              <a:tr h="1910195">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Customer involvement</a:t>
                      </a:r>
                    </a:p>
                  </a:txBody>
                  <a:tcPr marL="61701" marR="61701" marT="0" marB="0"/>
                </a:tc>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This depends on having a customer who is willing and able to spend time with the development team and who can represent all system stakeholders. Often, customer representatives have other demands on their time and cannot play a full part in the software development. </a:t>
                      </a:r>
                    </a:p>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Where there are external stakeholders, such as regulators, it is difficult to represent their views to the agile team.</a:t>
                      </a:r>
                    </a:p>
                    <a:p>
                      <a:pPr indent="0" algn="l">
                        <a:spcAft>
                          <a:spcPts val="0"/>
                        </a:spcAft>
                        <a:tabLst>
                          <a:tab pos="342900" algn="l"/>
                          <a:tab pos="685800" algn="l"/>
                          <a:tab pos="1028700" algn="l"/>
                        </a:tabLst>
                      </a:pPr>
                      <a:endParaRPr lang="en-GB" sz="1400" dirty="0">
                        <a:solidFill>
                          <a:srgbClr val="000000"/>
                        </a:solidFill>
                        <a:effectLst/>
                        <a:latin typeface="Arial"/>
                        <a:ea typeface="Times New Roman"/>
                        <a:cs typeface="Times New Roman"/>
                      </a:endParaRPr>
                    </a:p>
                  </a:txBody>
                  <a:tcPr marL="61701" marR="61701" marT="0" marB="0"/>
                </a:tc>
                <a:extLst>
                  <a:ext uri="{0D108BD9-81ED-4DB2-BD59-A6C34878D82A}">
                    <a16:rowId xmlns:a16="http://schemas.microsoft.com/office/drawing/2014/main" val="10001"/>
                  </a:ext>
                </a:extLst>
              </a:tr>
              <a:tr h="955098">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Embrace change</a:t>
                      </a:r>
                    </a:p>
                  </a:txBody>
                  <a:tcPr marL="61701" marR="61701" marT="0" marB="0"/>
                </a:tc>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Prioritizing changes can be extremely difficult, especially in systems for which there are many stakeholders. Typically, each stakeholder gives different priorities to different changes.</a:t>
                      </a:r>
                    </a:p>
                    <a:p>
                      <a:pPr indent="0" algn="l">
                        <a:spcAft>
                          <a:spcPts val="0"/>
                        </a:spcAft>
                        <a:tabLst>
                          <a:tab pos="342900" algn="l"/>
                          <a:tab pos="685800" algn="l"/>
                          <a:tab pos="1028700" algn="l"/>
                        </a:tabLst>
                      </a:pPr>
                      <a:endParaRPr lang="en-GB" sz="1400" dirty="0">
                        <a:solidFill>
                          <a:srgbClr val="000000"/>
                        </a:solidFill>
                        <a:effectLst/>
                        <a:latin typeface="Arial"/>
                        <a:ea typeface="Times New Roman"/>
                        <a:cs typeface="Times New Roman"/>
                      </a:endParaRPr>
                    </a:p>
                  </a:txBody>
                  <a:tcPr marL="61701" marR="61701" marT="0" marB="0"/>
                </a:tc>
                <a:extLst>
                  <a:ext uri="{0D108BD9-81ED-4DB2-BD59-A6C34878D82A}">
                    <a16:rowId xmlns:a16="http://schemas.microsoft.com/office/drawing/2014/main" val="10002"/>
                  </a:ext>
                </a:extLst>
              </a:tr>
              <a:tr h="1193872">
                <a:tc>
                  <a:txBody>
                    <a:bodyPr/>
                    <a:lstStyle/>
                    <a:p>
                      <a:pPr indent="0" algn="l">
                        <a:spcAft>
                          <a:spcPts val="0"/>
                        </a:spcAft>
                        <a:tabLst>
                          <a:tab pos="342900" algn="l"/>
                          <a:tab pos="685800" algn="l"/>
                          <a:tab pos="1028700" algn="l"/>
                        </a:tabLst>
                      </a:pPr>
                      <a:r>
                        <a:rPr lang="en-GB" sz="1400">
                          <a:solidFill>
                            <a:srgbClr val="000000"/>
                          </a:solidFill>
                          <a:effectLst/>
                          <a:latin typeface="Arial"/>
                          <a:ea typeface="Times New Roman"/>
                          <a:cs typeface="Times New Roman"/>
                        </a:rPr>
                        <a:t>Incremental delivery</a:t>
                      </a:r>
                    </a:p>
                  </a:txBody>
                  <a:tcPr marL="61701" marR="61701" marT="0" marB="0"/>
                </a:tc>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Rapid iterations and short-term planning for development does not always fit in with the longer-term planning cycles of business planning and marketing. Marketing managers may need to know what product features several months in advance to prepare an effective marketing campaign.</a:t>
                      </a:r>
                    </a:p>
                  </a:txBody>
                  <a:tcPr marL="61701" marR="61701" marT="0" marB="0"/>
                </a:tc>
                <a:extLst>
                  <a:ext uri="{0D108BD9-81ED-4DB2-BD59-A6C34878D82A}">
                    <a16:rowId xmlns:a16="http://schemas.microsoft.com/office/drawing/2014/main" val="10003"/>
                  </a:ext>
                </a:extLst>
              </a:tr>
            </a:tbl>
          </a:graphicData>
        </a:graphic>
      </p:graphicFrame>
      <p:sp>
        <p:nvSpPr>
          <p:cNvPr id="3" name="Date Placeholder 2"/>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121</a:t>
            </a:fld>
            <a:endParaRPr lang="en-US"/>
          </a:p>
        </p:txBody>
      </p:sp>
    </p:spTree>
    <p:extLst>
      <p:ext uri="{BB962C8B-B14F-4D97-AF65-F5344CB8AC3E}">
        <p14:creationId xmlns:p14="http://schemas.microsoft.com/office/powerpoint/2010/main" val="676168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Principles And Organizational Practice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9443455"/>
              </p:ext>
            </p:extLst>
          </p:nvPr>
        </p:nvGraphicFramePr>
        <p:xfrm>
          <a:off x="457200" y="2197100"/>
          <a:ext cx="8229600" cy="1864360"/>
        </p:xfrm>
        <a:graphic>
          <a:graphicData uri="http://schemas.openxmlformats.org/drawingml/2006/table">
            <a:tbl>
              <a:tblPr firstRow="1" bandRow="1">
                <a:tableStyleId>{5C22544A-7EE6-4342-B048-85BDC9FD1C3A}</a:tableStyleId>
              </a:tblPr>
              <a:tblGrid>
                <a:gridCol w="2489200">
                  <a:extLst>
                    <a:ext uri="{9D8B030D-6E8A-4147-A177-3AD203B41FA5}">
                      <a16:colId xmlns:a16="http://schemas.microsoft.com/office/drawing/2014/main" val="20000"/>
                    </a:ext>
                  </a:extLst>
                </a:gridCol>
                <a:gridCol w="5740400">
                  <a:extLst>
                    <a:ext uri="{9D8B030D-6E8A-4147-A177-3AD203B41FA5}">
                      <a16:colId xmlns:a16="http://schemas.microsoft.com/office/drawing/2014/main" val="20001"/>
                    </a:ext>
                  </a:extLst>
                </a:gridCol>
              </a:tblGrid>
              <a:tr h="370840">
                <a:tc>
                  <a:txBody>
                    <a:bodyPr/>
                    <a:lstStyle/>
                    <a:p>
                      <a:r>
                        <a:rPr lang="en-US" dirty="0"/>
                        <a:t>Principle</a:t>
                      </a:r>
                    </a:p>
                  </a:txBody>
                  <a:tcPr/>
                </a:tc>
                <a:tc>
                  <a:txBody>
                    <a:bodyPr/>
                    <a:lstStyle/>
                    <a:p>
                      <a:r>
                        <a:rPr lang="en-US" dirty="0"/>
                        <a:t>Practice</a:t>
                      </a:r>
                    </a:p>
                  </a:txBody>
                  <a:tcPr/>
                </a:tc>
                <a:extLst>
                  <a:ext uri="{0D108BD9-81ED-4DB2-BD59-A6C34878D82A}">
                    <a16:rowId xmlns:a16="http://schemas.microsoft.com/office/drawing/2014/main" val="10000"/>
                  </a:ext>
                </a:extLst>
              </a:tr>
              <a:tr h="370840">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Maintain simplicity</a:t>
                      </a: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Under pressure from delivery schedules, team members may not have time to carry out desirable system simplifications.</a:t>
                      </a:r>
                    </a:p>
                    <a:p>
                      <a:pPr indent="0" algn="l">
                        <a:spcAft>
                          <a:spcPts val="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1"/>
                  </a:ext>
                </a:extLst>
              </a:tr>
              <a:tr h="370840">
                <a:tc>
                  <a:txBody>
                    <a:bodyPr/>
                    <a:lstStyle/>
                    <a:p>
                      <a:pPr indent="0" algn="l">
                        <a:spcAft>
                          <a:spcPts val="0"/>
                        </a:spcAft>
                        <a:tabLst>
                          <a:tab pos="342900" algn="l"/>
                          <a:tab pos="685800" algn="l"/>
                          <a:tab pos="1028700" algn="l"/>
                        </a:tabLst>
                      </a:pPr>
                      <a:r>
                        <a:rPr lang="en-GB" sz="1400" baseline="0">
                          <a:solidFill>
                            <a:srgbClr val="000000"/>
                          </a:solidFill>
                          <a:effectLst/>
                          <a:latin typeface="Arial"/>
                          <a:ea typeface="Times New Roman"/>
                          <a:cs typeface="Times New Roman"/>
                        </a:rPr>
                        <a:t>People not process</a:t>
                      </a: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Individual team members may not have suitable personalities for the intense involvement that is typical of agile methods, and therefore may not interact well with other team members.</a:t>
                      </a:r>
                    </a:p>
                    <a:p>
                      <a:pPr indent="0" algn="l">
                        <a:spcAft>
                          <a:spcPts val="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2"/>
                  </a:ext>
                </a:extLst>
              </a:tr>
            </a:tbl>
          </a:graphicData>
        </a:graphic>
      </p:graphicFrame>
      <p:sp>
        <p:nvSpPr>
          <p:cNvPr id="3" name="Date Placeholder 2"/>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122</a:t>
            </a:fld>
            <a:endParaRPr lang="en-US"/>
          </a:p>
        </p:txBody>
      </p:sp>
    </p:spTree>
    <p:extLst>
      <p:ext uri="{BB962C8B-B14F-4D97-AF65-F5344CB8AC3E}">
        <p14:creationId xmlns:p14="http://schemas.microsoft.com/office/powerpoint/2010/main" val="19330687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And Plan-based Factors(2)</a:t>
            </a:r>
          </a:p>
        </p:txBody>
      </p:sp>
      <p:sp>
        <p:nvSpPr>
          <p:cNvPr id="3" name="Date Placeholder 2"/>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123</a:t>
            </a:fld>
            <a:endParaRPr lang="en-US"/>
          </a:p>
        </p:txBody>
      </p:sp>
      <p:pic>
        <p:nvPicPr>
          <p:cNvPr id="6" name="Picture 5" descr="3.12 Agile-plan-based-factor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49" y="2362200"/>
            <a:ext cx="8469607" cy="2730500"/>
          </a:xfrm>
          <a:prstGeom prst="rect">
            <a:avLst/>
          </a:prstGeom>
        </p:spPr>
      </p:pic>
    </p:spTree>
    <p:extLst>
      <p:ext uri="{BB962C8B-B14F-4D97-AF65-F5344CB8AC3E}">
        <p14:creationId xmlns:p14="http://schemas.microsoft.com/office/powerpoint/2010/main" val="30999636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issues (3)</a:t>
            </a:r>
          </a:p>
        </p:txBody>
      </p:sp>
      <p:sp>
        <p:nvSpPr>
          <p:cNvPr id="3" name="Content Placeholder 2"/>
          <p:cNvSpPr>
            <a:spLocks noGrp="1"/>
          </p:cNvSpPr>
          <p:nvPr>
            <p:ph idx="1"/>
          </p:nvPr>
        </p:nvSpPr>
        <p:spPr>
          <a:xfrm>
            <a:off x="370963" y="1574800"/>
            <a:ext cx="8470900" cy="4889909"/>
          </a:xfrm>
        </p:spPr>
        <p:txBody>
          <a:bodyPr>
            <a:normAutofit fontScale="77500" lnSpcReduction="20000"/>
          </a:bodyPr>
          <a:lstStyle/>
          <a:p>
            <a:r>
              <a:rPr lang="en-GB" sz="2800" b="1" dirty="0">
                <a:solidFill>
                  <a:schemeClr val="accent2">
                    <a:lumMod val="75000"/>
                  </a:schemeClr>
                </a:solidFill>
              </a:rPr>
              <a:t>How large is the system being developed?</a:t>
            </a:r>
          </a:p>
          <a:p>
            <a:pPr lvl="1"/>
            <a:r>
              <a:rPr lang="en-GB" dirty="0"/>
              <a:t>Agile methods are most effective a relatively small co-located team who can communicate informally. For large system that require large development teams, plan-driven is used.</a:t>
            </a:r>
          </a:p>
          <a:p>
            <a:r>
              <a:rPr lang="en-GB" sz="2800" b="1" dirty="0">
                <a:solidFill>
                  <a:schemeClr val="accent2">
                    <a:lumMod val="75000"/>
                  </a:schemeClr>
                </a:solidFill>
              </a:rPr>
              <a:t>What type of system is being developed?</a:t>
            </a:r>
          </a:p>
          <a:p>
            <a:pPr lvl="1"/>
            <a:r>
              <a:rPr lang="en-GB" dirty="0"/>
              <a:t>Systems that require a lot of analysis before implementation need a fairly detailed design to carry out this analysis,  a plan drive approach is used. </a:t>
            </a:r>
          </a:p>
          <a:p>
            <a:r>
              <a:rPr lang="en-GB" sz="2800" b="1" dirty="0">
                <a:solidFill>
                  <a:schemeClr val="accent2">
                    <a:lumMod val="75000"/>
                  </a:schemeClr>
                </a:solidFill>
              </a:rPr>
              <a:t>What is the expected system lifetime?</a:t>
            </a:r>
          </a:p>
          <a:p>
            <a:pPr lvl="1"/>
            <a:r>
              <a:rPr lang="en-GB" dirty="0"/>
              <a:t>Long-lifetime systems require documentation to communicate the original intentions of the system developers to the support team. </a:t>
            </a:r>
          </a:p>
          <a:p>
            <a:r>
              <a:rPr lang="en-GB" sz="2800" b="1" dirty="0">
                <a:solidFill>
                  <a:schemeClr val="accent2">
                    <a:lumMod val="75000"/>
                  </a:schemeClr>
                </a:solidFill>
              </a:rPr>
              <a:t>Is the system subject to external regulation?</a:t>
            </a:r>
          </a:p>
          <a:p>
            <a:pPr lvl="1"/>
            <a:r>
              <a:rPr lang="en-GB" dirty="0"/>
              <a:t>If a system is regulated you will probably be required to produce detailed documentation as part of the system safety case. </a:t>
            </a:r>
          </a:p>
          <a:p>
            <a:pPr lvl="1">
              <a:buNone/>
            </a:pPr>
            <a:r>
              <a:rPr lang="en-GB" dirty="0"/>
              <a:t> </a:t>
            </a:r>
          </a:p>
          <a:p>
            <a:pPr lvl="1"/>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124</a:t>
            </a:fld>
            <a:endParaRPr lang="en-US"/>
          </a:p>
        </p:txBody>
      </p:sp>
    </p:spTree>
    <p:extLst>
      <p:ext uri="{BB962C8B-B14F-4D97-AF65-F5344CB8AC3E}">
        <p14:creationId xmlns:p14="http://schemas.microsoft.com/office/powerpoint/2010/main" val="24952822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393291"/>
            <a:ext cx="8902700" cy="737009"/>
          </a:xfrm>
        </p:spPr>
        <p:txBody>
          <a:bodyPr/>
          <a:lstStyle/>
          <a:p>
            <a:r>
              <a:rPr lang="en-US" dirty="0"/>
              <a:t>People and  Development Teams (4)</a:t>
            </a:r>
          </a:p>
        </p:txBody>
      </p:sp>
      <p:sp>
        <p:nvSpPr>
          <p:cNvPr id="3" name="Content Placeholder 2"/>
          <p:cNvSpPr>
            <a:spLocks noGrp="1"/>
          </p:cNvSpPr>
          <p:nvPr>
            <p:ph idx="1"/>
          </p:nvPr>
        </p:nvSpPr>
        <p:spPr>
          <a:xfrm>
            <a:off x="619433" y="1460500"/>
            <a:ext cx="7973962" cy="4635500"/>
          </a:xfrm>
        </p:spPr>
        <p:txBody>
          <a:bodyPr>
            <a:normAutofit fontScale="85000" lnSpcReduction="10000"/>
          </a:bodyPr>
          <a:lstStyle/>
          <a:p>
            <a:r>
              <a:rPr lang="en-GB" b="1" dirty="0">
                <a:solidFill>
                  <a:schemeClr val="accent2">
                    <a:lumMod val="75000"/>
                  </a:schemeClr>
                </a:solidFill>
              </a:rPr>
              <a:t>How good are the designers and programmers in the development team?</a:t>
            </a:r>
          </a:p>
          <a:p>
            <a:pPr lvl="1"/>
            <a:r>
              <a:rPr lang="en-GB" dirty="0"/>
              <a:t> Agile based  </a:t>
            </a:r>
            <a:r>
              <a:rPr lang="en-US" dirty="0"/>
              <a:t>Development team are required to cooperate and communicate during the development of the system.</a:t>
            </a:r>
          </a:p>
          <a:p>
            <a:pPr lvl="1"/>
            <a:r>
              <a:rPr lang="en-GB" dirty="0"/>
              <a:t>It is sometimes argued that agile methods require higher skill levels than plan-based approaches in which programmers simply translate a detailed design into code.</a:t>
            </a:r>
          </a:p>
          <a:p>
            <a:r>
              <a:rPr lang="en-GB" b="1" dirty="0">
                <a:solidFill>
                  <a:schemeClr val="accent2">
                    <a:lumMod val="75000"/>
                  </a:schemeClr>
                </a:solidFill>
              </a:rPr>
              <a:t>How is the development team organized?</a:t>
            </a:r>
          </a:p>
          <a:p>
            <a:pPr lvl="1"/>
            <a:r>
              <a:rPr lang="en-GB" dirty="0"/>
              <a:t>Design documents may be required if the team is distributed.</a:t>
            </a:r>
          </a:p>
          <a:p>
            <a:r>
              <a:rPr lang="en-GB" b="1" dirty="0">
                <a:solidFill>
                  <a:schemeClr val="accent2">
                    <a:lumMod val="75000"/>
                  </a:schemeClr>
                </a:solidFill>
              </a:rPr>
              <a:t>What support technologies are available?</a:t>
            </a:r>
          </a:p>
          <a:p>
            <a:pPr lvl="1"/>
            <a:r>
              <a:rPr lang="en-GB" dirty="0"/>
              <a:t>IDE support for visualisation and program analysis is essential if design documentation is not available.</a:t>
            </a:r>
          </a:p>
          <a:p>
            <a:pPr lvl="1"/>
            <a:endParaRPr lang="en-GB"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125</a:t>
            </a:fld>
            <a:endParaRPr lang="en-US"/>
          </a:p>
        </p:txBody>
      </p:sp>
    </p:spTree>
    <p:extLst>
      <p:ext uri="{BB962C8B-B14F-4D97-AF65-F5344CB8AC3E}">
        <p14:creationId xmlns:p14="http://schemas.microsoft.com/office/powerpoint/2010/main" val="22805031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issues (5)</a:t>
            </a:r>
          </a:p>
        </p:txBody>
      </p:sp>
      <p:sp>
        <p:nvSpPr>
          <p:cNvPr id="3" name="Content Placeholder 2"/>
          <p:cNvSpPr>
            <a:spLocks noGrp="1"/>
          </p:cNvSpPr>
          <p:nvPr>
            <p:ph idx="1"/>
          </p:nvPr>
        </p:nvSpPr>
        <p:spPr>
          <a:xfrm>
            <a:off x="619433" y="1524001"/>
            <a:ext cx="7973962" cy="4940708"/>
          </a:xfrm>
        </p:spPr>
        <p:txBody>
          <a:bodyPr>
            <a:normAutofit fontScale="92500" lnSpcReduction="10000"/>
          </a:bodyPr>
          <a:lstStyle/>
          <a:p>
            <a:r>
              <a:rPr lang="en-GB" dirty="0"/>
              <a:t>Traditional engineering organizations have a culture of plan-based development, as this is the norm in engineering.</a:t>
            </a:r>
          </a:p>
          <a:p>
            <a:r>
              <a:rPr lang="en-GB" dirty="0"/>
              <a:t>Is it standard organizational practice to develop a detailed system specification </a:t>
            </a:r>
            <a:r>
              <a:rPr lang="en-US" dirty="0"/>
              <a:t>before moving to implementation, perhaps for contractual reasons?</a:t>
            </a:r>
          </a:p>
          <a:p>
            <a:r>
              <a:rPr lang="en-GB" dirty="0"/>
              <a:t>Will customer representatives be available to provide feedback of system increments?</a:t>
            </a:r>
          </a:p>
          <a:p>
            <a:r>
              <a:rPr lang="en-GB" dirty="0"/>
              <a:t>Can informal agile development fit into the organizational culture of detailed documentation?</a:t>
            </a:r>
          </a:p>
          <a:p>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126</a:t>
            </a:fld>
            <a:endParaRPr lang="en-US"/>
          </a:p>
        </p:txBody>
      </p:sp>
    </p:spTree>
    <p:extLst>
      <p:ext uri="{BB962C8B-B14F-4D97-AF65-F5344CB8AC3E}">
        <p14:creationId xmlns:p14="http://schemas.microsoft.com/office/powerpoint/2010/main" val="29640707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B47CB-1294-49AD-A2A0-C152EA8DB9DF}"/>
              </a:ext>
            </a:extLst>
          </p:cNvPr>
          <p:cNvSpPr>
            <a:spLocks noGrp="1"/>
          </p:cNvSpPr>
          <p:nvPr>
            <p:ph type="title"/>
          </p:nvPr>
        </p:nvSpPr>
        <p:spPr/>
        <p:txBody>
          <a:bodyPr/>
          <a:lstStyle/>
          <a:p>
            <a:r>
              <a:rPr lang="en-US" dirty="0"/>
              <a:t>Agile And Plan-based Factors(6)</a:t>
            </a:r>
          </a:p>
        </p:txBody>
      </p:sp>
      <p:sp>
        <p:nvSpPr>
          <p:cNvPr id="3" name="Content Placeholder 2">
            <a:extLst>
              <a:ext uri="{FF2B5EF4-FFF2-40B4-BE49-F238E27FC236}">
                <a16:creationId xmlns:a16="http://schemas.microsoft.com/office/drawing/2014/main" id="{F7B9AFAC-8AEE-4317-8CB0-A07C22286D92}"/>
              </a:ext>
            </a:extLst>
          </p:cNvPr>
          <p:cNvSpPr>
            <a:spLocks noGrp="1"/>
          </p:cNvSpPr>
          <p:nvPr>
            <p:ph idx="1"/>
          </p:nvPr>
        </p:nvSpPr>
        <p:spPr/>
        <p:txBody>
          <a:bodyPr/>
          <a:lstStyle/>
          <a:p>
            <a:r>
              <a:rPr lang="en-US" dirty="0"/>
              <a:t>In reality, the issue of whether a project can be labeled as plan-driven or agile is not very important.</a:t>
            </a:r>
          </a:p>
          <a:p>
            <a:r>
              <a:rPr lang="en-US" dirty="0"/>
              <a:t>Software developers should be pragmatic and should choose those methods that are most effective for the type of system being developed, whether or not these are labeled agile or plan-driven.</a:t>
            </a:r>
          </a:p>
        </p:txBody>
      </p:sp>
      <p:sp>
        <p:nvSpPr>
          <p:cNvPr id="4" name="Date Placeholder 3">
            <a:extLst>
              <a:ext uri="{FF2B5EF4-FFF2-40B4-BE49-F238E27FC236}">
                <a16:creationId xmlns:a16="http://schemas.microsoft.com/office/drawing/2014/main" id="{92D18AC8-1F36-43B5-A1AF-6975B113D19E}"/>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8B1F7B8F-7839-4594-A775-5BA082AFE9A8}"/>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CC7C7ED7-8150-4512-BB40-E54727363AFF}"/>
              </a:ext>
            </a:extLst>
          </p:cNvPr>
          <p:cNvSpPr>
            <a:spLocks noGrp="1"/>
          </p:cNvSpPr>
          <p:nvPr>
            <p:ph type="sldNum" sz="quarter" idx="12"/>
          </p:nvPr>
        </p:nvSpPr>
        <p:spPr/>
        <p:txBody>
          <a:bodyPr/>
          <a:lstStyle/>
          <a:p>
            <a:pPr>
              <a:defRPr/>
            </a:pPr>
            <a:fld id="{EAB5BBF0-B782-3644-AFE1-10103AC25370}" type="slidenum">
              <a:rPr lang="en-US" smtClean="0"/>
              <a:pPr>
                <a:defRPr/>
              </a:pPr>
              <a:t>127</a:t>
            </a:fld>
            <a:endParaRPr lang="en-US"/>
          </a:p>
        </p:txBody>
      </p:sp>
    </p:spTree>
    <p:extLst>
      <p:ext uri="{BB962C8B-B14F-4D97-AF65-F5344CB8AC3E}">
        <p14:creationId xmlns:p14="http://schemas.microsoft.com/office/powerpoint/2010/main" val="8542114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for large systems</a:t>
            </a:r>
          </a:p>
        </p:txBody>
      </p:sp>
      <p:sp>
        <p:nvSpPr>
          <p:cNvPr id="3" name="Content Placeholder 2"/>
          <p:cNvSpPr>
            <a:spLocks noGrp="1"/>
          </p:cNvSpPr>
          <p:nvPr>
            <p:ph idx="1"/>
          </p:nvPr>
        </p:nvSpPr>
        <p:spPr>
          <a:xfrm>
            <a:off x="619433" y="1473200"/>
            <a:ext cx="7973962" cy="5115754"/>
          </a:xfrm>
        </p:spPr>
        <p:txBody>
          <a:bodyPr>
            <a:normAutofit fontScale="85000" lnSpcReduction="20000"/>
          </a:bodyPr>
          <a:lstStyle/>
          <a:p>
            <a:pPr marL="34290" indent="0">
              <a:buNone/>
            </a:pPr>
            <a:r>
              <a:rPr lang="en-US" dirty="0"/>
              <a:t>Six principal factors (Figure slide 71) contribute to this Complexity of large systems</a:t>
            </a:r>
          </a:p>
          <a:p>
            <a:r>
              <a:rPr lang="en-GB" dirty="0"/>
              <a:t>Large systems are usually collections of separate, communicating systems, where separate teams develop each system. Frequently, these teams are working in different places, sometimes in different time zones. </a:t>
            </a:r>
            <a:r>
              <a:rPr lang="en-US" dirty="0"/>
              <a:t>It is practically impossible for each team to have a view of the whole system. Consequently, their priorities are usually to complete their part of the system without regard for wider systems issues.</a:t>
            </a:r>
            <a:endParaRPr lang="en-GB" dirty="0"/>
          </a:p>
          <a:p>
            <a:r>
              <a:rPr lang="en-GB" dirty="0"/>
              <a:t>Large systems are ‘brownfield systems’, that is they include and interact with a number of existing systems. </a:t>
            </a:r>
            <a:r>
              <a:rPr lang="en-US" dirty="0"/>
              <a:t>Often the easiest solution to a problem is to change an existing system.</a:t>
            </a:r>
            <a:r>
              <a:rPr lang="en-GB" dirty="0"/>
              <a:t> It is hard to </a:t>
            </a:r>
            <a:r>
              <a:rPr lang="en-US" dirty="0"/>
              <a:t>convince the managers that the changes can be implemented without risk to the system’s operation.</a:t>
            </a:r>
            <a:endParaRPr lang="en-GB"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128</a:t>
            </a:fld>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system development</a:t>
            </a:r>
          </a:p>
        </p:txBody>
      </p:sp>
      <p:sp>
        <p:nvSpPr>
          <p:cNvPr id="3" name="Content Placeholder 2"/>
          <p:cNvSpPr>
            <a:spLocks noGrp="1"/>
          </p:cNvSpPr>
          <p:nvPr>
            <p:ph idx="1"/>
          </p:nvPr>
        </p:nvSpPr>
        <p:spPr>
          <a:xfrm>
            <a:off x="619433" y="1562101"/>
            <a:ext cx="7973962" cy="4902608"/>
          </a:xfrm>
        </p:spPr>
        <p:txBody>
          <a:bodyPr>
            <a:normAutofit fontScale="77500" lnSpcReduction="20000"/>
          </a:bodyPr>
          <a:lstStyle/>
          <a:p>
            <a:r>
              <a:rPr lang="en-GB" dirty="0"/>
              <a:t>Where several systems are integrated to create a system, a significant fraction of the development is concerned with system configuration rather than original code development. </a:t>
            </a:r>
            <a:endParaRPr lang="en-US" dirty="0"/>
          </a:p>
          <a:p>
            <a:r>
              <a:rPr lang="en-GB" dirty="0"/>
              <a:t>Large systems and their development processes are often constrained by external rules and regulations limiting the way that they can be developed.</a:t>
            </a:r>
          </a:p>
          <a:p>
            <a:r>
              <a:rPr lang="en-GB" dirty="0"/>
              <a:t>Large systems have a long procurement and development time. It is difficult to maintain coherent teams who know about the system over that period as, inevitably, people move on to other jobs and projects. </a:t>
            </a:r>
          </a:p>
          <a:p>
            <a:r>
              <a:rPr lang="en-GB" dirty="0"/>
              <a:t>Large systems usually have a diverse set of stakeholders. It is practically impossible to involve all of these different stakeholders in the development process. </a:t>
            </a:r>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129</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F73281-C3B7-477B-9F9C-06A31A323676}"/>
              </a:ext>
            </a:extLst>
          </p:cNvPr>
          <p:cNvSpPr>
            <a:spLocks noGrp="1"/>
          </p:cNvSpPr>
          <p:nvPr>
            <p:ph type="dt" sz="half" idx="10"/>
          </p:nvPr>
        </p:nvSpPr>
        <p:spPr/>
        <p:txBody>
          <a:bodyPr/>
          <a:lstStyle/>
          <a:p>
            <a:pPr>
              <a:defRPr/>
            </a:pPr>
            <a:r>
              <a:rPr lang="en-GB"/>
              <a:t>30/10/2014</a:t>
            </a:r>
            <a:endParaRPr lang="en-US"/>
          </a:p>
        </p:txBody>
      </p:sp>
      <p:sp>
        <p:nvSpPr>
          <p:cNvPr id="3" name="Footer Placeholder 2">
            <a:extLst>
              <a:ext uri="{FF2B5EF4-FFF2-40B4-BE49-F238E27FC236}">
                <a16:creationId xmlns:a16="http://schemas.microsoft.com/office/drawing/2014/main" id="{7AF2962C-5E8B-471C-BA0B-6C821B9FAF56}"/>
              </a:ext>
            </a:extLst>
          </p:cNvPr>
          <p:cNvSpPr>
            <a:spLocks noGrp="1"/>
          </p:cNvSpPr>
          <p:nvPr>
            <p:ph type="ftr" sz="quarter" idx="11"/>
          </p:nvPr>
        </p:nvSpPr>
        <p:spPr/>
        <p:txBody>
          <a:bodyPr/>
          <a:lstStyle/>
          <a:p>
            <a:pPr>
              <a:defRPr/>
            </a:pPr>
            <a:r>
              <a:rPr lang="en-US"/>
              <a:t>Chapter 3 Agile Software Development</a:t>
            </a:r>
          </a:p>
        </p:txBody>
      </p:sp>
      <p:sp>
        <p:nvSpPr>
          <p:cNvPr id="4" name="Slide Number Placeholder 3">
            <a:extLst>
              <a:ext uri="{FF2B5EF4-FFF2-40B4-BE49-F238E27FC236}">
                <a16:creationId xmlns:a16="http://schemas.microsoft.com/office/drawing/2014/main" id="{5FD5CAE6-8304-43EC-B8AE-99F2FF90B7A7}"/>
              </a:ext>
            </a:extLst>
          </p:cNvPr>
          <p:cNvSpPr>
            <a:spLocks noGrp="1"/>
          </p:cNvSpPr>
          <p:nvPr>
            <p:ph type="sldNum" sz="quarter" idx="12"/>
          </p:nvPr>
        </p:nvSpPr>
        <p:spPr/>
        <p:txBody>
          <a:bodyPr/>
          <a:lstStyle/>
          <a:p>
            <a:pPr>
              <a:defRPr/>
            </a:pPr>
            <a:fld id="{39D8CD3A-6A10-3249-A17B-90B73EF037C9}" type="slidenum">
              <a:rPr lang="en-US" smtClean="0"/>
              <a:pPr>
                <a:defRPr/>
              </a:pPr>
              <a:t>13</a:t>
            </a:fld>
            <a:endParaRPr lang="en-US"/>
          </a:p>
        </p:txBody>
      </p:sp>
      <p:cxnSp>
        <p:nvCxnSpPr>
          <p:cNvPr id="6" name="Straight Arrow Connector 5">
            <a:extLst>
              <a:ext uri="{FF2B5EF4-FFF2-40B4-BE49-F238E27FC236}">
                <a16:creationId xmlns:a16="http://schemas.microsoft.com/office/drawing/2014/main" id="{A5E7FC00-C6F9-432D-B1E7-2A6970D0080D}"/>
              </a:ext>
            </a:extLst>
          </p:cNvPr>
          <p:cNvCxnSpPr>
            <a:cxnSpLocks/>
          </p:cNvCxnSpPr>
          <p:nvPr/>
        </p:nvCxnSpPr>
        <p:spPr>
          <a:xfrm>
            <a:off x="2689412" y="4834218"/>
            <a:ext cx="3059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81BD76F-C78C-4083-9BAF-5A22C8599C7A}"/>
              </a:ext>
            </a:extLst>
          </p:cNvPr>
          <p:cNvCxnSpPr>
            <a:cxnSpLocks/>
          </p:cNvCxnSpPr>
          <p:nvPr/>
        </p:nvCxnSpPr>
        <p:spPr>
          <a:xfrm rot="16200000">
            <a:off x="1181100" y="3304615"/>
            <a:ext cx="3059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D1DA2BE-0D87-46F5-936E-E86525E7E5D6}"/>
              </a:ext>
            </a:extLst>
          </p:cNvPr>
          <p:cNvSpPr txBox="1"/>
          <p:nvPr/>
        </p:nvSpPr>
        <p:spPr>
          <a:xfrm>
            <a:off x="1998935" y="1405678"/>
            <a:ext cx="1661032" cy="369332"/>
          </a:xfrm>
          <a:prstGeom prst="rect">
            <a:avLst/>
          </a:prstGeom>
          <a:noFill/>
        </p:spPr>
        <p:txBody>
          <a:bodyPr wrap="none" rtlCol="0">
            <a:spAutoFit/>
          </a:bodyPr>
          <a:lstStyle/>
          <a:p>
            <a:r>
              <a:rPr lang="en-US" dirty="0"/>
              <a:t># requirements</a:t>
            </a:r>
          </a:p>
        </p:txBody>
      </p:sp>
      <p:sp>
        <p:nvSpPr>
          <p:cNvPr id="10" name="TextBox 9">
            <a:extLst>
              <a:ext uri="{FF2B5EF4-FFF2-40B4-BE49-F238E27FC236}">
                <a16:creationId xmlns:a16="http://schemas.microsoft.com/office/drawing/2014/main" id="{029F92AE-C1E9-4541-B86A-6CC717885A1B}"/>
              </a:ext>
            </a:extLst>
          </p:cNvPr>
          <p:cNvSpPr txBox="1"/>
          <p:nvPr/>
        </p:nvSpPr>
        <p:spPr>
          <a:xfrm>
            <a:off x="5720548" y="4649552"/>
            <a:ext cx="1005403" cy="369332"/>
          </a:xfrm>
          <a:prstGeom prst="rect">
            <a:avLst/>
          </a:prstGeom>
          <a:noFill/>
        </p:spPr>
        <p:txBody>
          <a:bodyPr wrap="none" rtlCol="0">
            <a:spAutoFit/>
          </a:bodyPr>
          <a:lstStyle/>
          <a:p>
            <a:r>
              <a:rPr lang="en-US" dirty="0"/>
              <a:t>Iteration</a:t>
            </a:r>
          </a:p>
        </p:txBody>
      </p:sp>
      <p:sp>
        <p:nvSpPr>
          <p:cNvPr id="11" name="Multiplication Sign 10">
            <a:extLst>
              <a:ext uri="{FF2B5EF4-FFF2-40B4-BE49-F238E27FC236}">
                <a16:creationId xmlns:a16="http://schemas.microsoft.com/office/drawing/2014/main" id="{9C623141-DCE7-45D4-824B-2889351005E0}"/>
              </a:ext>
            </a:extLst>
          </p:cNvPr>
          <p:cNvSpPr/>
          <p:nvPr/>
        </p:nvSpPr>
        <p:spPr>
          <a:xfrm>
            <a:off x="3074591" y="4192126"/>
            <a:ext cx="168088" cy="21514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04E77BC8-CCF1-4EAA-AC55-572417E7BEAB}"/>
              </a:ext>
            </a:extLst>
          </p:cNvPr>
          <p:cNvSpPr/>
          <p:nvPr/>
        </p:nvSpPr>
        <p:spPr>
          <a:xfrm>
            <a:off x="3575923" y="3831822"/>
            <a:ext cx="168088" cy="21514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FBE28AF1-4706-41A4-B868-B0E7607AE012}"/>
              </a:ext>
            </a:extLst>
          </p:cNvPr>
          <p:cNvSpPr/>
          <p:nvPr/>
        </p:nvSpPr>
        <p:spPr>
          <a:xfrm>
            <a:off x="3862642" y="3207287"/>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7C4DAF14-B7D5-4F92-B53E-1BDDD005FEAA}"/>
              </a:ext>
            </a:extLst>
          </p:cNvPr>
          <p:cNvSpPr/>
          <p:nvPr/>
        </p:nvSpPr>
        <p:spPr>
          <a:xfrm>
            <a:off x="5818313" y="1900078"/>
            <a:ext cx="379566" cy="247407"/>
          </a:xfrm>
          <a:prstGeom prst="mathMultiply">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Multiplication Sign 14">
            <a:extLst>
              <a:ext uri="{FF2B5EF4-FFF2-40B4-BE49-F238E27FC236}">
                <a16:creationId xmlns:a16="http://schemas.microsoft.com/office/drawing/2014/main" id="{ACB47015-DAAA-47FA-AC1F-798F4991B764}"/>
              </a:ext>
            </a:extLst>
          </p:cNvPr>
          <p:cNvSpPr/>
          <p:nvPr/>
        </p:nvSpPr>
        <p:spPr>
          <a:xfrm>
            <a:off x="4572000" y="2531177"/>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CB2DCAD0-3486-4BBE-8BFC-22D0046DFF06}"/>
              </a:ext>
            </a:extLst>
          </p:cNvPr>
          <p:cNvSpPr/>
          <p:nvPr/>
        </p:nvSpPr>
        <p:spPr>
          <a:xfrm>
            <a:off x="6536168" y="1158271"/>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ication Sign 16">
            <a:extLst>
              <a:ext uri="{FF2B5EF4-FFF2-40B4-BE49-F238E27FC236}">
                <a16:creationId xmlns:a16="http://schemas.microsoft.com/office/drawing/2014/main" id="{20AB7C96-E7FE-42B4-B13D-ECE17724BEB1}"/>
              </a:ext>
            </a:extLst>
          </p:cNvPr>
          <p:cNvSpPr/>
          <p:nvPr/>
        </p:nvSpPr>
        <p:spPr>
          <a:xfrm>
            <a:off x="3057469" y="3888834"/>
            <a:ext cx="168088" cy="21514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3120CEAE-8742-416B-9BF1-89C9C31EFDCA}"/>
              </a:ext>
            </a:extLst>
          </p:cNvPr>
          <p:cNvSpPr/>
          <p:nvPr/>
        </p:nvSpPr>
        <p:spPr>
          <a:xfrm>
            <a:off x="3558801" y="3528530"/>
            <a:ext cx="168088" cy="21514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49C2C148-96A8-47A5-967B-15046259E7C4}"/>
              </a:ext>
            </a:extLst>
          </p:cNvPr>
          <p:cNvSpPr/>
          <p:nvPr/>
        </p:nvSpPr>
        <p:spPr>
          <a:xfrm>
            <a:off x="3845520" y="2903995"/>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83A7DCC1-EFBA-42B7-AE6A-AF78A2462E46}"/>
              </a:ext>
            </a:extLst>
          </p:cNvPr>
          <p:cNvSpPr/>
          <p:nvPr/>
        </p:nvSpPr>
        <p:spPr>
          <a:xfrm>
            <a:off x="5801191" y="1596786"/>
            <a:ext cx="379566" cy="247407"/>
          </a:xfrm>
          <a:prstGeom prst="mathMultiply">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Multiplication Sign 20">
            <a:extLst>
              <a:ext uri="{FF2B5EF4-FFF2-40B4-BE49-F238E27FC236}">
                <a16:creationId xmlns:a16="http://schemas.microsoft.com/office/drawing/2014/main" id="{43AF9B35-C7C8-4470-94A7-7C3043D25B62}"/>
              </a:ext>
            </a:extLst>
          </p:cNvPr>
          <p:cNvSpPr/>
          <p:nvPr/>
        </p:nvSpPr>
        <p:spPr>
          <a:xfrm>
            <a:off x="4554878" y="2227885"/>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ication Sign 21">
            <a:extLst>
              <a:ext uri="{FF2B5EF4-FFF2-40B4-BE49-F238E27FC236}">
                <a16:creationId xmlns:a16="http://schemas.microsoft.com/office/drawing/2014/main" id="{015C6C82-2A11-4EB7-B7E6-F083B5D07705}"/>
              </a:ext>
            </a:extLst>
          </p:cNvPr>
          <p:cNvSpPr/>
          <p:nvPr/>
        </p:nvSpPr>
        <p:spPr>
          <a:xfrm>
            <a:off x="6519046" y="854979"/>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CC1A5986-99E7-4318-8599-016F381D64BF}"/>
              </a:ext>
            </a:extLst>
          </p:cNvPr>
          <p:cNvSpPr/>
          <p:nvPr/>
        </p:nvSpPr>
        <p:spPr>
          <a:xfrm>
            <a:off x="3248776" y="3462188"/>
            <a:ext cx="168088" cy="21514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5867AC42-73A5-4770-8ECE-00A2499A8B3B}"/>
              </a:ext>
            </a:extLst>
          </p:cNvPr>
          <p:cNvSpPr/>
          <p:nvPr/>
        </p:nvSpPr>
        <p:spPr>
          <a:xfrm>
            <a:off x="3750108" y="3101884"/>
            <a:ext cx="168088" cy="21514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ication Sign 24">
            <a:extLst>
              <a:ext uri="{FF2B5EF4-FFF2-40B4-BE49-F238E27FC236}">
                <a16:creationId xmlns:a16="http://schemas.microsoft.com/office/drawing/2014/main" id="{7E279CDC-EAFF-47F5-9BE6-926391FDF9D0}"/>
              </a:ext>
            </a:extLst>
          </p:cNvPr>
          <p:cNvSpPr/>
          <p:nvPr/>
        </p:nvSpPr>
        <p:spPr>
          <a:xfrm>
            <a:off x="4036827" y="2477349"/>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ication Sign 25">
            <a:extLst>
              <a:ext uri="{FF2B5EF4-FFF2-40B4-BE49-F238E27FC236}">
                <a16:creationId xmlns:a16="http://schemas.microsoft.com/office/drawing/2014/main" id="{68E9A561-FA01-4661-B3E6-2CE2E19D3585}"/>
              </a:ext>
            </a:extLst>
          </p:cNvPr>
          <p:cNvSpPr/>
          <p:nvPr/>
        </p:nvSpPr>
        <p:spPr>
          <a:xfrm>
            <a:off x="5786529" y="1293843"/>
            <a:ext cx="379566" cy="247407"/>
          </a:xfrm>
          <a:prstGeom prst="mathMultiply">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ultiplication Sign 26">
            <a:extLst>
              <a:ext uri="{FF2B5EF4-FFF2-40B4-BE49-F238E27FC236}">
                <a16:creationId xmlns:a16="http://schemas.microsoft.com/office/drawing/2014/main" id="{EC4C3CFD-226B-4B61-8C00-ACF60594E1B1}"/>
              </a:ext>
            </a:extLst>
          </p:cNvPr>
          <p:cNvSpPr/>
          <p:nvPr/>
        </p:nvSpPr>
        <p:spPr>
          <a:xfrm>
            <a:off x="4746185" y="1801239"/>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DA1111C6-B5B2-423A-AE32-15B66821F3F6}"/>
              </a:ext>
            </a:extLst>
          </p:cNvPr>
          <p:cNvSpPr/>
          <p:nvPr/>
        </p:nvSpPr>
        <p:spPr>
          <a:xfrm>
            <a:off x="6710353" y="428333"/>
            <a:ext cx="379566" cy="24740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53585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 large systems</a:t>
            </a:r>
          </a:p>
        </p:txBody>
      </p:sp>
      <p:sp>
        <p:nvSpPr>
          <p:cNvPr id="3" name="Date Placeholder 2"/>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130</a:t>
            </a:fld>
            <a:endParaRPr lang="en-US"/>
          </a:p>
        </p:txBody>
      </p:sp>
      <p:pic>
        <p:nvPicPr>
          <p:cNvPr id="6" name="Picture 5" descr="3.13 Factors in large system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1943099"/>
            <a:ext cx="7150100" cy="4120397"/>
          </a:xfrm>
          <a:prstGeom prst="rect">
            <a:avLst/>
          </a:prstGeom>
        </p:spPr>
      </p:pic>
    </p:spTree>
    <p:extLst>
      <p:ext uri="{BB962C8B-B14F-4D97-AF65-F5344CB8AC3E}">
        <p14:creationId xmlns:p14="http://schemas.microsoft.com/office/powerpoint/2010/main" val="29132309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to large systems</a:t>
            </a:r>
          </a:p>
        </p:txBody>
      </p:sp>
      <p:sp>
        <p:nvSpPr>
          <p:cNvPr id="3" name="Content Placeholder 2"/>
          <p:cNvSpPr>
            <a:spLocks noGrp="1"/>
          </p:cNvSpPr>
          <p:nvPr>
            <p:ph idx="1"/>
          </p:nvPr>
        </p:nvSpPr>
        <p:spPr>
          <a:xfrm>
            <a:off x="619433" y="1447800"/>
            <a:ext cx="7973962" cy="4648200"/>
          </a:xfrm>
        </p:spPr>
        <p:txBody>
          <a:bodyPr>
            <a:normAutofit lnSpcReduction="10000"/>
          </a:bodyPr>
          <a:lstStyle/>
          <a:p>
            <a:r>
              <a:rPr lang="en-GB" sz="2800" dirty="0"/>
              <a:t>A completely incremental approach to requirements engineering is impossible.</a:t>
            </a:r>
          </a:p>
          <a:p>
            <a:r>
              <a:rPr lang="en-GB" sz="2800" dirty="0"/>
              <a:t>There cannot be a single product owner or customer representative.</a:t>
            </a:r>
          </a:p>
          <a:p>
            <a:r>
              <a:rPr lang="en-GB" sz="2800" dirty="0"/>
              <a:t>For large systems development, it is not possible to focus only on the code of the system.  </a:t>
            </a:r>
          </a:p>
          <a:p>
            <a:r>
              <a:rPr lang="en-GB" sz="2800" dirty="0"/>
              <a:t>Cross-team communication mechanisms have to be designed and used. </a:t>
            </a:r>
          </a:p>
          <a:p>
            <a:r>
              <a:rPr lang="en-GB" sz="2800" dirty="0"/>
              <a:t>Continuous integration is practically impossible. However, it is essential to maintain frequent system builds and regular releases of the system. </a:t>
            </a:r>
            <a:endParaRPr lang="en-US" sz="2800"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131</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Multi-team Scrum</a:t>
            </a:r>
          </a:p>
        </p:txBody>
      </p:sp>
      <p:sp>
        <p:nvSpPr>
          <p:cNvPr id="3" name="Content Placeholder 2"/>
          <p:cNvSpPr>
            <a:spLocks noGrp="1"/>
          </p:cNvSpPr>
          <p:nvPr>
            <p:ph idx="1"/>
          </p:nvPr>
        </p:nvSpPr>
        <p:spPr>
          <a:xfrm>
            <a:off x="619433" y="1257300"/>
            <a:ext cx="7973962" cy="4838700"/>
          </a:xfrm>
        </p:spPr>
        <p:txBody>
          <a:bodyPr>
            <a:normAutofit fontScale="85000" lnSpcReduction="10000"/>
          </a:bodyPr>
          <a:lstStyle/>
          <a:p>
            <a:r>
              <a:rPr lang="en-GB" sz="2800" i="1" dirty="0"/>
              <a:t>Role replication</a:t>
            </a:r>
            <a:r>
              <a:rPr lang="en-GB" sz="2800" dirty="0"/>
              <a:t> </a:t>
            </a:r>
          </a:p>
          <a:p>
            <a:pPr lvl="1"/>
            <a:r>
              <a:rPr lang="en-GB" dirty="0"/>
              <a:t>Each team has a Product Owner for their work component and Scrum Master. </a:t>
            </a:r>
          </a:p>
          <a:p>
            <a:r>
              <a:rPr lang="en-GB" sz="2800" i="1" dirty="0"/>
              <a:t>Product architects</a:t>
            </a:r>
            <a:r>
              <a:rPr lang="en-GB" sz="2800" dirty="0"/>
              <a:t> </a:t>
            </a:r>
          </a:p>
          <a:p>
            <a:pPr lvl="1"/>
            <a:r>
              <a:rPr lang="en-GB" dirty="0"/>
              <a:t>Each team chooses a product architect and these architects collaborate to design and evolve the overall system architecture.</a:t>
            </a:r>
          </a:p>
          <a:p>
            <a:r>
              <a:rPr lang="en-GB" sz="2800" i="1" dirty="0"/>
              <a:t>Release alignment</a:t>
            </a:r>
            <a:r>
              <a:rPr lang="en-GB" sz="2800" dirty="0"/>
              <a:t> </a:t>
            </a:r>
          </a:p>
          <a:p>
            <a:pPr lvl="1"/>
            <a:r>
              <a:rPr lang="en-GB" dirty="0"/>
              <a:t>The dates of product releases from each team are aligned so that a demonstrable and complete system is produced.</a:t>
            </a:r>
          </a:p>
          <a:p>
            <a:r>
              <a:rPr lang="en-GB" sz="2800" i="1" dirty="0"/>
              <a:t>Scrum of Scrums</a:t>
            </a:r>
            <a:r>
              <a:rPr lang="en-GB" sz="2800" dirty="0"/>
              <a:t> </a:t>
            </a:r>
          </a:p>
          <a:p>
            <a:pPr lvl="1"/>
            <a:r>
              <a:rPr lang="en-GB" dirty="0"/>
              <a:t>There is a daily Scrum of Scrums where representatives from each team meet to discuss progress and plan work to be done.</a:t>
            </a:r>
          </a:p>
          <a:p>
            <a:endParaRPr lang="en-US" sz="2800"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132</a:t>
            </a:fld>
            <a:endParaRPr lang="en-US"/>
          </a:p>
        </p:txBody>
      </p:sp>
    </p:spTree>
    <p:extLst>
      <p:ext uri="{BB962C8B-B14F-4D97-AF65-F5344CB8AC3E}">
        <p14:creationId xmlns:p14="http://schemas.microsoft.com/office/powerpoint/2010/main" val="18355494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281337"/>
            <a:ext cx="9248467" cy="1356360"/>
          </a:xfrm>
        </p:spPr>
        <p:txBody>
          <a:bodyPr>
            <a:normAutofit/>
          </a:bodyPr>
          <a:lstStyle/>
          <a:p>
            <a:r>
              <a:rPr lang="en-US" sz="4300" dirty="0"/>
              <a:t>Agile Methods Across Organizations</a:t>
            </a:r>
          </a:p>
        </p:txBody>
      </p:sp>
      <p:sp>
        <p:nvSpPr>
          <p:cNvPr id="3" name="Content Placeholder 2"/>
          <p:cNvSpPr>
            <a:spLocks noGrp="1"/>
          </p:cNvSpPr>
          <p:nvPr>
            <p:ph idx="1"/>
          </p:nvPr>
        </p:nvSpPr>
        <p:spPr>
          <a:xfrm>
            <a:off x="139700" y="1247775"/>
            <a:ext cx="8407400" cy="4988754"/>
          </a:xfrm>
        </p:spPr>
        <p:txBody>
          <a:bodyPr>
            <a:noAutofit/>
          </a:bodyPr>
          <a:lstStyle/>
          <a:p>
            <a:r>
              <a:rPr lang="en-GB" sz="2500" dirty="0"/>
              <a:t>Project managers who do not have experience of agile methods may be reluctant to accept the risk of a new approach.</a:t>
            </a:r>
          </a:p>
          <a:p>
            <a:r>
              <a:rPr lang="en-GB" sz="2500" dirty="0"/>
              <a:t>Large organizations often have quality procedures and standards that all projects are expected to follow and, because of their bureaucratic nature, these are likely to be incompatible with agile methods. </a:t>
            </a:r>
          </a:p>
          <a:p>
            <a:r>
              <a:rPr lang="en-GB" sz="2500" dirty="0"/>
              <a:t>Agile methods seem to work best when team members have a relatively high skill level. However, within large organizations, there are likely to be a wide range of skills and abilities. </a:t>
            </a:r>
          </a:p>
          <a:p>
            <a:r>
              <a:rPr lang="en-GB" sz="2500" dirty="0"/>
              <a:t>There may be cultural resistance to agile methods, especially in those organizations that have a long history of using conventional systems engineering processes.</a:t>
            </a:r>
          </a:p>
          <a:p>
            <a:endParaRPr lang="en-US" sz="2500"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133</a:t>
            </a:fld>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sp>
        <p:nvSpPr>
          <p:cNvPr id="3" name="Content Placeholder 2"/>
          <p:cNvSpPr>
            <a:spLocks noGrp="1"/>
          </p:cNvSpPr>
          <p:nvPr>
            <p:ph idx="1"/>
          </p:nvPr>
        </p:nvSpPr>
        <p:spPr>
          <a:xfrm>
            <a:off x="619433" y="1409700"/>
            <a:ext cx="7973962" cy="4686300"/>
          </a:xfrm>
        </p:spPr>
        <p:txBody>
          <a:bodyPr>
            <a:normAutofit/>
          </a:bodyPr>
          <a:lstStyle/>
          <a:p>
            <a:r>
              <a:rPr lang="en-GB" sz="2800" dirty="0"/>
              <a:t>Agile methods are incremental development methods that focus on rapid software development, frequent releases of the software, reducing process overheads by minimizing documentation and producing high-quality code.  </a:t>
            </a:r>
          </a:p>
          <a:p>
            <a:r>
              <a:rPr lang="en-GB" sz="2800" dirty="0"/>
              <a:t>Agile development practices include </a:t>
            </a:r>
          </a:p>
          <a:p>
            <a:pPr lvl="1"/>
            <a:r>
              <a:rPr lang="en-GB" sz="2000" dirty="0"/>
              <a:t>User stories for system specification</a:t>
            </a:r>
          </a:p>
          <a:p>
            <a:pPr lvl="1"/>
            <a:r>
              <a:rPr lang="en-GB" sz="2000" dirty="0"/>
              <a:t> Frequent releases of the software, </a:t>
            </a:r>
          </a:p>
          <a:p>
            <a:pPr lvl="1"/>
            <a:r>
              <a:rPr lang="en-GB" sz="2000" dirty="0"/>
              <a:t>Continuous software improvement </a:t>
            </a:r>
          </a:p>
          <a:p>
            <a:pPr lvl="1"/>
            <a:r>
              <a:rPr lang="en-GB" sz="2000" dirty="0"/>
              <a:t>Test-first development</a:t>
            </a:r>
          </a:p>
          <a:p>
            <a:pPr lvl="1"/>
            <a:r>
              <a:rPr lang="en-GB" sz="2000" dirty="0"/>
              <a:t>Customer participation in the development team.</a:t>
            </a:r>
          </a:p>
          <a:p>
            <a:endParaRPr lang="en-US" sz="4000"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134</a:t>
            </a:fld>
            <a:endParaRPr lang="en-US"/>
          </a:p>
        </p:txBody>
      </p:sp>
    </p:spTree>
    <p:extLst>
      <p:ext uri="{BB962C8B-B14F-4D97-AF65-F5344CB8AC3E}">
        <p14:creationId xmlns:p14="http://schemas.microsoft.com/office/powerpoint/2010/main" val="38920226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sp>
        <p:nvSpPr>
          <p:cNvPr id="3" name="Content Placeholder 2"/>
          <p:cNvSpPr>
            <a:spLocks noGrp="1"/>
          </p:cNvSpPr>
          <p:nvPr>
            <p:ph idx="1"/>
          </p:nvPr>
        </p:nvSpPr>
        <p:spPr/>
        <p:txBody>
          <a:bodyPr>
            <a:normAutofit fontScale="92500" lnSpcReduction="20000"/>
          </a:bodyPr>
          <a:lstStyle/>
          <a:p>
            <a:r>
              <a:rPr lang="en-GB" dirty="0"/>
              <a:t>Scrum is an agile method that provides a project management framework. </a:t>
            </a:r>
          </a:p>
          <a:p>
            <a:pPr lvl="1"/>
            <a:r>
              <a:rPr lang="en-GB" dirty="0"/>
              <a:t>It is centred round a set of sprints, which are fixed time periods when a system increment is developed.</a:t>
            </a:r>
          </a:p>
          <a:p>
            <a:r>
              <a:rPr lang="en-GB" dirty="0"/>
              <a:t>Many practical development methods are a mixture of plan-based and agile development. </a:t>
            </a:r>
          </a:p>
          <a:p>
            <a:r>
              <a:rPr lang="en-GB" dirty="0"/>
              <a:t>Scaling agile methods for large systems is difficult.</a:t>
            </a:r>
          </a:p>
          <a:p>
            <a:pPr lvl="1"/>
            <a:r>
              <a:rPr lang="en-GB" dirty="0"/>
              <a:t> Large systems need up-front design and some documentation and organizational practice may conflict with the informality of agile approaches.</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135</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a:xfrm>
            <a:off x="697762" y="274658"/>
            <a:ext cx="7406640" cy="906442"/>
          </a:xfrm>
        </p:spPr>
        <p:txBody>
          <a:bodyPr/>
          <a:lstStyle/>
          <a:p>
            <a:r>
              <a:rPr lang="en-US" dirty="0"/>
              <a:t>Agile Development Process</a:t>
            </a:r>
          </a:p>
        </p:txBody>
      </p:sp>
      <p:sp>
        <p:nvSpPr>
          <p:cNvPr id="1166339" name="Rectangle 3"/>
          <p:cNvSpPr>
            <a:spLocks noGrp="1" noChangeArrowheads="1"/>
          </p:cNvSpPr>
          <p:nvPr>
            <p:ph idx="1"/>
          </p:nvPr>
        </p:nvSpPr>
        <p:spPr>
          <a:xfrm>
            <a:off x="107576" y="1181100"/>
            <a:ext cx="8861612" cy="5172635"/>
          </a:xfrm>
        </p:spPr>
        <p:txBody>
          <a:bodyPr>
            <a:noAutofit/>
          </a:bodyPr>
          <a:lstStyle/>
          <a:p>
            <a:r>
              <a:rPr lang="en-US" sz="2800" dirty="0"/>
              <a:t>The Agile methods:</a:t>
            </a:r>
          </a:p>
          <a:p>
            <a:r>
              <a:rPr lang="en-US" altLang="en-US" sz="2800" dirty="0"/>
              <a:t>Is driven by </a:t>
            </a:r>
            <a:r>
              <a:rPr lang="en-US" altLang="en-US" sz="2800" b="1" dirty="0"/>
              <a:t>customer descriptions</a:t>
            </a:r>
            <a:r>
              <a:rPr lang="en-US" altLang="en-US" sz="2800" dirty="0"/>
              <a:t> of what is required (</a:t>
            </a:r>
            <a:r>
              <a:rPr lang="en-US" altLang="en-US" sz="2800" b="1" dirty="0"/>
              <a:t>scenarios</a:t>
            </a:r>
            <a:r>
              <a:rPr lang="en-US" altLang="en-US" sz="2800" dirty="0"/>
              <a:t>)</a:t>
            </a:r>
          </a:p>
          <a:p>
            <a:r>
              <a:rPr lang="en-US" altLang="en-US" sz="2800" b="1" dirty="0"/>
              <a:t>Recognizes that plans are short-lived</a:t>
            </a:r>
          </a:p>
          <a:p>
            <a:r>
              <a:rPr lang="en-US" sz="2800" dirty="0"/>
              <a:t>Focus on the </a:t>
            </a:r>
            <a:r>
              <a:rPr lang="en-US" sz="2800" b="1" dirty="0"/>
              <a:t>code rather than the design</a:t>
            </a:r>
          </a:p>
          <a:p>
            <a:r>
              <a:rPr lang="en-US" sz="2800" dirty="0"/>
              <a:t>Are based on an iterative approach to software development.</a:t>
            </a:r>
          </a:p>
          <a:p>
            <a:r>
              <a:rPr lang="en-US" altLang="en-US" sz="2800" dirty="0"/>
              <a:t>Delivers software  in increments’</a:t>
            </a:r>
          </a:p>
          <a:p>
            <a:r>
              <a:rPr lang="en-US" altLang="en-US" sz="2800" dirty="0"/>
              <a:t>Adapts as changes occur</a:t>
            </a:r>
          </a:p>
          <a:p>
            <a:r>
              <a:rPr lang="en-US" sz="2800" dirty="0"/>
              <a:t>Are intended to deliver working software quickly and evolve this quickly to meet changing requirements.</a:t>
            </a:r>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14</a:t>
            </a:fld>
            <a:endParaRPr lang="en-US"/>
          </a:p>
        </p:txBody>
      </p:sp>
    </p:spTree>
    <p:extLst>
      <p:ext uri="{BB962C8B-B14F-4D97-AF65-F5344CB8AC3E}">
        <p14:creationId xmlns:p14="http://schemas.microsoft.com/office/powerpoint/2010/main" val="2333125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a:xfrm>
            <a:off x="697762" y="274658"/>
            <a:ext cx="7406640" cy="906442"/>
          </a:xfrm>
        </p:spPr>
        <p:txBody>
          <a:bodyPr/>
          <a:lstStyle/>
          <a:p>
            <a:r>
              <a:rPr lang="en-US" dirty="0"/>
              <a:t>Agile Development Process</a:t>
            </a:r>
          </a:p>
        </p:txBody>
      </p:sp>
      <p:sp>
        <p:nvSpPr>
          <p:cNvPr id="1166339" name="Rectangle 3"/>
          <p:cNvSpPr>
            <a:spLocks noGrp="1" noChangeArrowheads="1"/>
          </p:cNvSpPr>
          <p:nvPr>
            <p:ph idx="1"/>
          </p:nvPr>
        </p:nvSpPr>
        <p:spPr>
          <a:xfrm>
            <a:off x="563526" y="1181100"/>
            <a:ext cx="8250273" cy="5042729"/>
          </a:xfrm>
        </p:spPr>
        <p:txBody>
          <a:bodyPr>
            <a:noAutofit/>
          </a:bodyPr>
          <a:lstStyle/>
          <a:p>
            <a:r>
              <a:rPr lang="en-US" sz="3000" dirty="0"/>
              <a:t>The aim of agile methods is to cut down on </a:t>
            </a:r>
            <a:r>
              <a:rPr lang="en-US" sz="3000" u="sng" dirty="0"/>
              <a:t>process bureaucracy</a:t>
            </a:r>
            <a:r>
              <a:rPr lang="en-US" sz="3000" dirty="0"/>
              <a:t>, </a:t>
            </a:r>
            <a:r>
              <a:rPr lang="en-US" sz="3000" u="sng" dirty="0"/>
              <a:t>reduce overheads </a:t>
            </a:r>
            <a:r>
              <a:rPr lang="en-US" sz="3000" dirty="0"/>
              <a:t>in the software process (e.g. by limiting documentation) and to be able to </a:t>
            </a:r>
            <a:r>
              <a:rPr lang="en-US" sz="3000" u="sng" dirty="0"/>
              <a:t>respond quickly </a:t>
            </a:r>
            <a:r>
              <a:rPr lang="en-US" sz="3000" dirty="0"/>
              <a:t>to changing requirements without excessive rework.</a:t>
            </a:r>
          </a:p>
          <a:p>
            <a:r>
              <a:rPr lang="en-US" sz="3000" dirty="0"/>
              <a:t>The Agile methods works well with when the software itself is a stand-alone system rather than tightly integrated with other systems being developed at the same time. Consequently, there is no need to coordinate parallel development streams.</a:t>
            </a:r>
          </a:p>
          <a:p>
            <a:pPr lvl="1"/>
            <a:endParaRPr lang="en-US" sz="3000" dirty="0"/>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15</a:t>
            </a:fld>
            <a:endParaRPr lang="en-US"/>
          </a:p>
        </p:txBody>
      </p:sp>
    </p:spTree>
    <p:extLst>
      <p:ext uri="{BB962C8B-B14F-4D97-AF65-F5344CB8AC3E}">
        <p14:creationId xmlns:p14="http://schemas.microsoft.com/office/powerpoint/2010/main" val="1535281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3" y="393291"/>
            <a:ext cx="8308667" cy="1356360"/>
          </a:xfrm>
        </p:spPr>
        <p:txBody>
          <a:bodyPr>
            <a:normAutofit/>
          </a:bodyPr>
          <a:lstStyle/>
          <a:p>
            <a:r>
              <a:rPr lang="en-US" sz="4200" dirty="0"/>
              <a:t>Agile Development Characteristics</a:t>
            </a:r>
          </a:p>
        </p:txBody>
      </p:sp>
      <p:sp>
        <p:nvSpPr>
          <p:cNvPr id="3" name="Content Placeholder 2"/>
          <p:cNvSpPr>
            <a:spLocks noGrp="1"/>
          </p:cNvSpPr>
          <p:nvPr>
            <p:ph idx="1"/>
          </p:nvPr>
        </p:nvSpPr>
        <p:spPr>
          <a:xfrm>
            <a:off x="619433" y="1584251"/>
            <a:ext cx="7973962" cy="4511749"/>
          </a:xfrm>
        </p:spPr>
        <p:txBody>
          <a:bodyPr>
            <a:normAutofit fontScale="92500" lnSpcReduction="20000"/>
          </a:bodyPr>
          <a:lstStyle/>
          <a:p>
            <a:r>
              <a:rPr lang="en-US" dirty="0"/>
              <a:t>Program specification, design and implementation are inter-leaved</a:t>
            </a:r>
          </a:p>
          <a:p>
            <a:r>
              <a:rPr lang="en-US" dirty="0"/>
              <a:t>The system is developed as a series of versions or increments with stakeholders involved in version specification and evaluation</a:t>
            </a:r>
          </a:p>
          <a:p>
            <a:r>
              <a:rPr lang="en-US" dirty="0"/>
              <a:t>Frequent delivery of new versions for evaluation after incorporating new requirements.</a:t>
            </a:r>
          </a:p>
          <a:p>
            <a:r>
              <a:rPr lang="en-US" dirty="0"/>
              <a:t>Extensive tool support (e.g. automated testing tools, user interface, system integration) used to support development.</a:t>
            </a:r>
          </a:p>
          <a:p>
            <a:r>
              <a:rPr lang="en-US" dirty="0"/>
              <a:t>Minimal documentation – focus on working code</a:t>
            </a:r>
          </a:p>
          <a:p>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Tree>
    <p:extLst>
      <p:ext uri="{BB962C8B-B14F-4D97-AF65-F5344CB8AC3E}">
        <p14:creationId xmlns:p14="http://schemas.microsoft.com/office/powerpoint/2010/main" val="1082643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Plan-driven and agile development</a:t>
            </a:r>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pic>
        <p:nvPicPr>
          <p:cNvPr id="4" name="Picture 3" descr="3.2 PlanBasedAgile.eps"/>
          <p:cNvPicPr>
            <a:picLocks noChangeAspect="1"/>
          </p:cNvPicPr>
          <p:nvPr/>
        </p:nvPicPr>
        <p:blipFill>
          <a:blip r:embed="rId2"/>
          <a:stretch>
            <a:fillRect/>
          </a:stretch>
        </p:blipFill>
        <p:spPr>
          <a:xfrm>
            <a:off x="1734750" y="1785249"/>
            <a:ext cx="5731937" cy="4357990"/>
          </a:xfrm>
          <a:prstGeom prst="rect">
            <a:avLst/>
          </a:prstGeom>
        </p:spPr>
      </p:pic>
      <p:sp>
        <p:nvSpPr>
          <p:cNvPr id="3" name="Smiley Face 2">
            <a:extLst>
              <a:ext uri="{FF2B5EF4-FFF2-40B4-BE49-F238E27FC236}">
                <a16:creationId xmlns:a16="http://schemas.microsoft.com/office/drawing/2014/main" id="{DFF55A5D-F2F6-4B87-B2D8-6583ED9E273D}"/>
              </a:ext>
            </a:extLst>
          </p:cNvPr>
          <p:cNvSpPr/>
          <p:nvPr/>
        </p:nvSpPr>
        <p:spPr>
          <a:xfrm>
            <a:off x="4450976" y="4807323"/>
            <a:ext cx="600587" cy="6520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409FDAF0-7AA8-4736-B53C-D94EC6527242}"/>
              </a:ext>
            </a:extLst>
          </p:cNvPr>
          <p:cNvSpPr/>
          <p:nvPr/>
        </p:nvSpPr>
        <p:spPr>
          <a:xfrm>
            <a:off x="1734750" y="3102961"/>
            <a:ext cx="600587" cy="6520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manifesto </a:t>
            </a:r>
          </a:p>
        </p:txBody>
      </p:sp>
      <p:sp>
        <p:nvSpPr>
          <p:cNvPr id="3" name="Content Placeholder 2"/>
          <p:cNvSpPr>
            <a:spLocks noGrp="1"/>
          </p:cNvSpPr>
          <p:nvPr>
            <p:ph idx="1"/>
          </p:nvPr>
        </p:nvSpPr>
        <p:spPr>
          <a:xfrm>
            <a:off x="174812" y="1448686"/>
            <a:ext cx="8384169" cy="4775143"/>
          </a:xfrm>
        </p:spPr>
        <p:txBody>
          <a:bodyPr>
            <a:normAutofit fontScale="92500"/>
          </a:bodyPr>
          <a:lstStyle/>
          <a:p>
            <a:pPr algn="l"/>
            <a:r>
              <a:rPr lang="en-US" i="1" dirty="0"/>
              <a:t>We are uncovering better ways of developing software by doing it and helping others do it. Through this work we have come to value:</a:t>
            </a:r>
            <a:endParaRPr lang="en-GB" dirty="0"/>
          </a:p>
          <a:p>
            <a:pPr lvl="1" algn="l"/>
            <a:r>
              <a:rPr lang="en-US" b="1" i="1" dirty="0"/>
              <a:t> I</a:t>
            </a:r>
            <a:r>
              <a:rPr lang="en-US" b="1" i="1" u="sng" dirty="0"/>
              <a:t>ndividuals</a:t>
            </a:r>
            <a:r>
              <a:rPr lang="en-US" i="1" dirty="0"/>
              <a:t> and </a:t>
            </a:r>
            <a:r>
              <a:rPr lang="en-US" b="1" i="1" u="sng" dirty="0"/>
              <a:t>interactions</a:t>
            </a:r>
            <a:r>
              <a:rPr lang="en-US" i="1" dirty="0"/>
              <a:t> over processes and tools</a:t>
            </a:r>
          </a:p>
          <a:p>
            <a:pPr lvl="1" algn="l"/>
            <a:r>
              <a:rPr lang="en-US" b="1" i="1" u="sng" dirty="0"/>
              <a:t> Working (BUG-FREE &amp; MEET REQUIREMENTS) software</a:t>
            </a:r>
            <a:r>
              <a:rPr lang="en-US" i="1" u="sng" dirty="0"/>
              <a:t> </a:t>
            </a:r>
            <a:r>
              <a:rPr lang="en-US" i="1" dirty="0"/>
              <a:t>over comprehensive documentation </a:t>
            </a:r>
          </a:p>
          <a:p>
            <a:pPr lvl="1" algn="l"/>
            <a:r>
              <a:rPr lang="en-US" i="1" u="sng" dirty="0"/>
              <a:t> Customer collaboration </a:t>
            </a:r>
            <a:r>
              <a:rPr lang="en-US" i="1" dirty="0"/>
              <a:t>over contract negotiation</a:t>
            </a:r>
          </a:p>
          <a:p>
            <a:pPr lvl="1" algn="l"/>
            <a:r>
              <a:rPr lang="en-US" i="1" u="sng" dirty="0"/>
              <a:t>Responding to change </a:t>
            </a:r>
            <a:r>
              <a:rPr lang="en-US" i="1" dirty="0"/>
              <a:t>over following a plan (there IS NO CHANGE) </a:t>
            </a:r>
            <a:endParaRPr lang="en-GB" dirty="0"/>
          </a:p>
          <a:p>
            <a:pPr algn="l"/>
            <a:r>
              <a:rPr lang="en-US" i="1" dirty="0"/>
              <a:t>That is, while there is value in the items on the right, we value the items on the left more (TRADE-OFFS)</a:t>
            </a:r>
            <a:r>
              <a:rPr lang="en-GB" dirty="0"/>
              <a:t> </a:t>
            </a:r>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281836689"/>
              </p:ext>
            </p:extLst>
          </p:nvPr>
        </p:nvGraphicFramePr>
        <p:xfrm>
          <a:off x="457200" y="1661727"/>
          <a:ext cx="8271317" cy="4869356"/>
        </p:xfrm>
        <a:graphic>
          <a:graphicData uri="http://schemas.openxmlformats.org/drawingml/2006/table">
            <a:tbl>
              <a:tblPr/>
              <a:tblGrid>
                <a:gridCol w="2300606">
                  <a:extLst>
                    <a:ext uri="{9D8B030D-6E8A-4147-A177-3AD203B41FA5}">
                      <a16:colId xmlns:a16="http://schemas.microsoft.com/office/drawing/2014/main" val="20000"/>
                    </a:ext>
                  </a:extLst>
                </a:gridCol>
                <a:gridCol w="5844958">
                  <a:extLst>
                    <a:ext uri="{9D8B030D-6E8A-4147-A177-3AD203B41FA5}">
                      <a16:colId xmlns:a16="http://schemas.microsoft.com/office/drawing/2014/main" val="20001"/>
                    </a:ext>
                  </a:extLst>
                </a:gridCol>
                <a:gridCol w="125753">
                  <a:extLst>
                    <a:ext uri="{9D8B030D-6E8A-4147-A177-3AD203B41FA5}">
                      <a16:colId xmlns:a16="http://schemas.microsoft.com/office/drawing/2014/main" val="20002"/>
                    </a:ext>
                  </a:extLst>
                </a:gridCol>
              </a:tblGrid>
              <a:tr h="403151">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a:ea typeface="Times New Roman" charset="0"/>
                          <a:cs typeface="Arial"/>
                        </a:rPr>
                        <a:t>Principle</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108354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Customer involvement </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Customers should be closely involved throughout the development process. Their role is provide and prioritize new system requirements and to evaluate the iterations of the system.</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dirty="0"/>
                    </a:p>
                  </a:txBody>
                  <a:tcPr/>
                </a:tc>
                <a:extLst>
                  <a:ext uri="{0D108BD9-81ED-4DB2-BD59-A6C34878D82A}">
                    <a16:rowId xmlns:a16="http://schemas.microsoft.com/office/drawing/2014/main" val="10001"/>
                  </a:ext>
                </a:extLst>
              </a:tr>
              <a:tr h="72997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Incremental delivery</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The software is developed in increments with the customer specifying the requirements to be included in each increment.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tc>
                <a:extLst>
                  <a:ext uri="{0D108BD9-81ED-4DB2-BD59-A6C34878D82A}">
                    <a16:rowId xmlns:a16="http://schemas.microsoft.com/office/drawing/2014/main" val="10002"/>
                  </a:ext>
                </a:extLst>
              </a:tr>
              <a:tr h="88195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People not process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The </a:t>
                      </a:r>
                      <a:r>
                        <a:rPr kumimoji="0" lang="en-GB" sz="1600" b="1" i="0" u="none" strike="noStrike" cap="none" normalizeH="0" baseline="0" dirty="0">
                          <a:ln>
                            <a:noFill/>
                          </a:ln>
                          <a:solidFill>
                            <a:srgbClr val="000000"/>
                          </a:solidFill>
                          <a:effectLst/>
                          <a:latin typeface="Arial"/>
                          <a:ea typeface="Times New Roman" charset="0"/>
                          <a:cs typeface="Arial"/>
                        </a:rPr>
                        <a:t>skills of the development team (PSP&amp;TSP) </a:t>
                      </a:r>
                      <a:r>
                        <a:rPr kumimoji="0" lang="en-GB" sz="1600" b="0" i="0" u="none" strike="noStrike" cap="none" normalizeH="0" baseline="0" dirty="0">
                          <a:ln>
                            <a:noFill/>
                          </a:ln>
                          <a:solidFill>
                            <a:srgbClr val="000000"/>
                          </a:solidFill>
                          <a:effectLst/>
                          <a:latin typeface="Arial"/>
                          <a:ea typeface="Times New Roman" charset="0"/>
                          <a:cs typeface="Arial"/>
                        </a:rPr>
                        <a:t>should be recognized and exploited. Team members should be left to develop their own ways of working without prescriptive processes.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tc>
                <a:extLst>
                  <a:ext uri="{0D108BD9-81ED-4DB2-BD59-A6C34878D82A}">
                    <a16:rowId xmlns:a16="http://schemas.microsoft.com/office/drawing/2014/main" val="10003"/>
                  </a:ext>
                </a:extLst>
              </a:tr>
              <a:tr h="680364">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Embrace change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Expect the system requirements to change and so design the system to accommodate these changes.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tc>
                <a:extLst>
                  <a:ext uri="{0D108BD9-81ED-4DB2-BD59-A6C34878D82A}">
                    <a16:rowId xmlns:a16="http://schemas.microsoft.com/office/drawing/2014/main" val="10004"/>
                  </a:ext>
                </a:extLst>
              </a:tr>
              <a:tr h="88195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Maintain simplicity</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Focus on simplicity in both the software being developed and in the development process. Wherever possible, actively work to eliminate complexity from the system.</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a:ln>
                            <a:noFill/>
                          </a:ln>
                          <a:solidFill>
                            <a:srgbClr val="000000"/>
                          </a:solidFill>
                          <a:effectLst/>
                          <a:latin typeface="Times New Roman" charset="0"/>
                          <a:ea typeface="Calibri" charset="0"/>
                          <a:cs typeface="Times New Roman" charset="0"/>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5377B58A-B329-44DB-853C-E553CB16F8A6}"/>
              </a:ext>
            </a:extLst>
          </p:cNvPr>
          <p:cNvSpPr/>
          <p:nvPr/>
        </p:nvSpPr>
        <p:spPr>
          <a:xfrm>
            <a:off x="457200" y="326917"/>
            <a:ext cx="1835759" cy="369332"/>
          </a:xfrm>
          <a:prstGeom prst="rect">
            <a:avLst/>
          </a:prstGeom>
        </p:spPr>
        <p:txBody>
          <a:bodyPr wrap="none">
            <a:spAutoFit/>
          </a:bodyPr>
          <a:lstStyle/>
          <a:p>
            <a:r>
              <a:rPr lang="en-US" dirty="0"/>
              <a:t>Process-Agnostic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4EFA28C5-37CF-408B-817B-EBB778D8018D}"/>
              </a:ext>
            </a:extLst>
          </p:cNvPr>
          <p:cNvCxnSpPr>
            <a:cxnSpLocks/>
          </p:cNvCxnSpPr>
          <p:nvPr/>
        </p:nvCxnSpPr>
        <p:spPr>
          <a:xfrm>
            <a:off x="1324533" y="6254003"/>
            <a:ext cx="6017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D32ED36-5C33-433E-8E45-B4766A76D212}"/>
              </a:ext>
            </a:extLst>
          </p:cNvPr>
          <p:cNvCxnSpPr>
            <a:cxnSpLocks/>
          </p:cNvCxnSpPr>
          <p:nvPr/>
        </p:nvCxnSpPr>
        <p:spPr>
          <a:xfrm rot="16200000">
            <a:off x="-1684246" y="3225053"/>
            <a:ext cx="6017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F34073-6DF0-428E-9559-FAC16B4165DA}"/>
              </a:ext>
            </a:extLst>
          </p:cNvPr>
          <p:cNvSpPr txBox="1"/>
          <p:nvPr/>
        </p:nvSpPr>
        <p:spPr>
          <a:xfrm>
            <a:off x="7342092" y="6049167"/>
            <a:ext cx="671979" cy="369332"/>
          </a:xfrm>
          <a:prstGeom prst="rect">
            <a:avLst/>
          </a:prstGeom>
          <a:noFill/>
        </p:spPr>
        <p:txBody>
          <a:bodyPr wrap="none" rtlCol="0">
            <a:spAutoFit/>
          </a:bodyPr>
          <a:lstStyle/>
          <a:p>
            <a:r>
              <a:rPr lang="en-US" dirty="0"/>
              <a:t>Time</a:t>
            </a:r>
          </a:p>
        </p:txBody>
      </p:sp>
      <p:sp>
        <p:nvSpPr>
          <p:cNvPr id="12" name="TextBox 11">
            <a:extLst>
              <a:ext uri="{FF2B5EF4-FFF2-40B4-BE49-F238E27FC236}">
                <a16:creationId xmlns:a16="http://schemas.microsoft.com/office/drawing/2014/main" id="{51BDA7DA-2909-4FD9-93A5-302D557F2CD8}"/>
              </a:ext>
            </a:extLst>
          </p:cNvPr>
          <p:cNvSpPr txBox="1"/>
          <p:nvPr/>
        </p:nvSpPr>
        <p:spPr>
          <a:xfrm>
            <a:off x="1303986" y="212022"/>
            <a:ext cx="1263487" cy="369332"/>
          </a:xfrm>
          <a:prstGeom prst="rect">
            <a:avLst/>
          </a:prstGeom>
          <a:noFill/>
        </p:spPr>
        <p:txBody>
          <a:bodyPr wrap="none" rtlCol="0">
            <a:spAutoFit/>
          </a:bodyPr>
          <a:lstStyle/>
          <a:p>
            <a:r>
              <a:rPr lang="en-US" dirty="0"/>
              <a:t>Knowledge</a:t>
            </a:r>
          </a:p>
        </p:txBody>
      </p:sp>
      <p:sp>
        <p:nvSpPr>
          <p:cNvPr id="13" name="Freeform: Shape 12">
            <a:extLst>
              <a:ext uri="{FF2B5EF4-FFF2-40B4-BE49-F238E27FC236}">
                <a16:creationId xmlns:a16="http://schemas.microsoft.com/office/drawing/2014/main" id="{246E44FD-FFDB-45E2-8074-F37B8E952DCE}"/>
              </a:ext>
            </a:extLst>
          </p:cNvPr>
          <p:cNvSpPr/>
          <p:nvPr/>
        </p:nvSpPr>
        <p:spPr>
          <a:xfrm>
            <a:off x="1351429" y="215153"/>
            <a:ext cx="7705185" cy="5963771"/>
          </a:xfrm>
          <a:custGeom>
            <a:avLst/>
            <a:gdLst>
              <a:gd name="connsiteX0" fmla="*/ 0 w 7705185"/>
              <a:gd name="connsiteY0" fmla="*/ 5963771 h 5963771"/>
              <a:gd name="connsiteX1" fmla="*/ 638736 w 7705185"/>
              <a:gd name="connsiteY1" fmla="*/ 5950323 h 5963771"/>
              <a:gd name="connsiteX2" fmla="*/ 766483 w 7705185"/>
              <a:gd name="connsiteY2" fmla="*/ 5943600 h 5963771"/>
              <a:gd name="connsiteX3" fmla="*/ 954742 w 7705185"/>
              <a:gd name="connsiteY3" fmla="*/ 5936876 h 5963771"/>
              <a:gd name="connsiteX4" fmla="*/ 1526242 w 7705185"/>
              <a:gd name="connsiteY4" fmla="*/ 5923429 h 5963771"/>
              <a:gd name="connsiteX5" fmla="*/ 1633818 w 7705185"/>
              <a:gd name="connsiteY5" fmla="*/ 5916706 h 5963771"/>
              <a:gd name="connsiteX6" fmla="*/ 1694330 w 7705185"/>
              <a:gd name="connsiteY6" fmla="*/ 5903259 h 5963771"/>
              <a:gd name="connsiteX7" fmla="*/ 1781736 w 7705185"/>
              <a:gd name="connsiteY7" fmla="*/ 5896535 h 5963771"/>
              <a:gd name="connsiteX8" fmla="*/ 1828800 w 7705185"/>
              <a:gd name="connsiteY8" fmla="*/ 5883088 h 5963771"/>
              <a:gd name="connsiteX9" fmla="*/ 1869142 w 7705185"/>
              <a:gd name="connsiteY9" fmla="*/ 5876365 h 5963771"/>
              <a:gd name="connsiteX10" fmla="*/ 1896036 w 7705185"/>
              <a:gd name="connsiteY10" fmla="*/ 5862918 h 5963771"/>
              <a:gd name="connsiteX11" fmla="*/ 1990165 w 7705185"/>
              <a:gd name="connsiteY11" fmla="*/ 5836023 h 5963771"/>
              <a:gd name="connsiteX12" fmla="*/ 2030506 w 7705185"/>
              <a:gd name="connsiteY12" fmla="*/ 5822576 h 5963771"/>
              <a:gd name="connsiteX13" fmla="*/ 2057400 w 7705185"/>
              <a:gd name="connsiteY13" fmla="*/ 5815853 h 5963771"/>
              <a:gd name="connsiteX14" fmla="*/ 2091018 w 7705185"/>
              <a:gd name="connsiteY14" fmla="*/ 5802406 h 5963771"/>
              <a:gd name="connsiteX15" fmla="*/ 2205318 w 7705185"/>
              <a:gd name="connsiteY15" fmla="*/ 5775512 h 5963771"/>
              <a:gd name="connsiteX16" fmla="*/ 2238936 w 7705185"/>
              <a:gd name="connsiteY16" fmla="*/ 5762065 h 5963771"/>
              <a:gd name="connsiteX17" fmla="*/ 2286000 w 7705185"/>
              <a:gd name="connsiteY17" fmla="*/ 5748618 h 5963771"/>
              <a:gd name="connsiteX18" fmla="*/ 2312895 w 7705185"/>
              <a:gd name="connsiteY18" fmla="*/ 5735171 h 5963771"/>
              <a:gd name="connsiteX19" fmla="*/ 2460812 w 7705185"/>
              <a:gd name="connsiteY19" fmla="*/ 5688106 h 5963771"/>
              <a:gd name="connsiteX20" fmla="*/ 2494430 w 7705185"/>
              <a:gd name="connsiteY20" fmla="*/ 5701553 h 5963771"/>
              <a:gd name="connsiteX21" fmla="*/ 2588559 w 7705185"/>
              <a:gd name="connsiteY21" fmla="*/ 5674659 h 5963771"/>
              <a:gd name="connsiteX22" fmla="*/ 2649071 w 7705185"/>
              <a:gd name="connsiteY22" fmla="*/ 5661212 h 5963771"/>
              <a:gd name="connsiteX23" fmla="*/ 2783542 w 7705185"/>
              <a:gd name="connsiteY23" fmla="*/ 5580529 h 5963771"/>
              <a:gd name="connsiteX24" fmla="*/ 3018865 w 7705185"/>
              <a:gd name="connsiteY24" fmla="*/ 5432612 h 5963771"/>
              <a:gd name="connsiteX25" fmla="*/ 3307977 w 7705185"/>
              <a:gd name="connsiteY25" fmla="*/ 5277971 h 5963771"/>
              <a:gd name="connsiteX26" fmla="*/ 3415553 w 7705185"/>
              <a:gd name="connsiteY26" fmla="*/ 5197288 h 5963771"/>
              <a:gd name="connsiteX27" fmla="*/ 3563471 w 7705185"/>
              <a:gd name="connsiteY27" fmla="*/ 5089712 h 5963771"/>
              <a:gd name="connsiteX28" fmla="*/ 3691218 w 7705185"/>
              <a:gd name="connsiteY28" fmla="*/ 4995582 h 5963771"/>
              <a:gd name="connsiteX29" fmla="*/ 3946712 w 7705185"/>
              <a:gd name="connsiteY29" fmla="*/ 4766982 h 5963771"/>
              <a:gd name="connsiteX30" fmla="*/ 4000500 w 7705185"/>
              <a:gd name="connsiteY30" fmla="*/ 4719918 h 5963771"/>
              <a:gd name="connsiteX31" fmla="*/ 4061012 w 7705185"/>
              <a:gd name="connsiteY31" fmla="*/ 4652682 h 5963771"/>
              <a:gd name="connsiteX32" fmla="*/ 4343400 w 7705185"/>
              <a:gd name="connsiteY32" fmla="*/ 4424082 h 5963771"/>
              <a:gd name="connsiteX33" fmla="*/ 4424083 w 7705185"/>
              <a:gd name="connsiteY33" fmla="*/ 4356847 h 5963771"/>
              <a:gd name="connsiteX34" fmla="*/ 4551830 w 7705185"/>
              <a:gd name="connsiteY34" fmla="*/ 4229100 h 5963771"/>
              <a:gd name="connsiteX35" fmla="*/ 4652683 w 7705185"/>
              <a:gd name="connsiteY35" fmla="*/ 4101353 h 5963771"/>
              <a:gd name="connsiteX36" fmla="*/ 4955242 w 7705185"/>
              <a:gd name="connsiteY36" fmla="*/ 3785347 h 5963771"/>
              <a:gd name="connsiteX37" fmla="*/ 5170395 w 7705185"/>
              <a:gd name="connsiteY37" fmla="*/ 3570194 h 5963771"/>
              <a:gd name="connsiteX38" fmla="*/ 5291418 w 7705185"/>
              <a:gd name="connsiteY38" fmla="*/ 3435723 h 5963771"/>
              <a:gd name="connsiteX39" fmla="*/ 5459506 w 7705185"/>
              <a:gd name="connsiteY39" fmla="*/ 3287806 h 5963771"/>
              <a:gd name="connsiteX40" fmla="*/ 5513295 w 7705185"/>
              <a:gd name="connsiteY40" fmla="*/ 3207123 h 5963771"/>
              <a:gd name="connsiteX41" fmla="*/ 5748618 w 7705185"/>
              <a:gd name="connsiteY41" fmla="*/ 2971800 h 5963771"/>
              <a:gd name="connsiteX42" fmla="*/ 5930153 w 7705185"/>
              <a:gd name="connsiteY42" fmla="*/ 2830606 h 5963771"/>
              <a:gd name="connsiteX43" fmla="*/ 6078071 w 7705185"/>
              <a:gd name="connsiteY43" fmla="*/ 2662518 h 5963771"/>
              <a:gd name="connsiteX44" fmla="*/ 6246159 w 7705185"/>
              <a:gd name="connsiteY44" fmla="*/ 2494429 h 5963771"/>
              <a:gd name="connsiteX45" fmla="*/ 6400800 w 7705185"/>
              <a:gd name="connsiteY45" fmla="*/ 2373406 h 5963771"/>
              <a:gd name="connsiteX46" fmla="*/ 6878171 w 7705185"/>
              <a:gd name="connsiteY46" fmla="*/ 1835523 h 5963771"/>
              <a:gd name="connsiteX47" fmla="*/ 6918512 w 7705185"/>
              <a:gd name="connsiteY47" fmla="*/ 1600200 h 5963771"/>
              <a:gd name="connsiteX48" fmla="*/ 7066430 w 7705185"/>
              <a:gd name="connsiteY48" fmla="*/ 1284194 h 5963771"/>
              <a:gd name="connsiteX49" fmla="*/ 7221071 w 7705185"/>
              <a:gd name="connsiteY49" fmla="*/ 1035423 h 5963771"/>
              <a:gd name="connsiteX50" fmla="*/ 7308477 w 7705185"/>
              <a:gd name="connsiteY50" fmla="*/ 907676 h 5963771"/>
              <a:gd name="connsiteX51" fmla="*/ 7368989 w 7705185"/>
              <a:gd name="connsiteY51" fmla="*/ 779929 h 5963771"/>
              <a:gd name="connsiteX52" fmla="*/ 7416053 w 7705185"/>
              <a:gd name="connsiteY52" fmla="*/ 692523 h 5963771"/>
              <a:gd name="connsiteX53" fmla="*/ 7490012 w 7705185"/>
              <a:gd name="connsiteY53" fmla="*/ 524435 h 5963771"/>
              <a:gd name="connsiteX54" fmla="*/ 7577418 w 7705185"/>
              <a:gd name="connsiteY54" fmla="*/ 396688 h 5963771"/>
              <a:gd name="connsiteX55" fmla="*/ 7611036 w 7705185"/>
              <a:gd name="connsiteY55" fmla="*/ 329453 h 5963771"/>
              <a:gd name="connsiteX56" fmla="*/ 7658100 w 7705185"/>
              <a:gd name="connsiteY56" fmla="*/ 221876 h 5963771"/>
              <a:gd name="connsiteX57" fmla="*/ 7698442 w 7705185"/>
              <a:gd name="connsiteY57" fmla="*/ 80682 h 5963771"/>
              <a:gd name="connsiteX58" fmla="*/ 7705165 w 7705185"/>
              <a:gd name="connsiteY58" fmla="*/ 0 h 596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705185" h="5963771">
                <a:moveTo>
                  <a:pt x="0" y="5963771"/>
                </a:moveTo>
                <a:lnTo>
                  <a:pt x="638736" y="5950323"/>
                </a:lnTo>
                <a:cubicBezTo>
                  <a:pt x="681363" y="5949201"/>
                  <a:pt x="723880" y="5945413"/>
                  <a:pt x="766483" y="5943600"/>
                </a:cubicBezTo>
                <a:lnTo>
                  <a:pt x="954742" y="5936876"/>
                </a:lnTo>
                <a:lnTo>
                  <a:pt x="1526242" y="5923429"/>
                </a:lnTo>
                <a:cubicBezTo>
                  <a:pt x="1562101" y="5921188"/>
                  <a:pt x="1598145" y="5920987"/>
                  <a:pt x="1633818" y="5916706"/>
                </a:cubicBezTo>
                <a:cubicBezTo>
                  <a:pt x="1654334" y="5914244"/>
                  <a:pt x="1673857" y="5906051"/>
                  <a:pt x="1694330" y="5903259"/>
                </a:cubicBezTo>
                <a:cubicBezTo>
                  <a:pt x="1723283" y="5899311"/>
                  <a:pt x="1752601" y="5898776"/>
                  <a:pt x="1781736" y="5896535"/>
                </a:cubicBezTo>
                <a:cubicBezTo>
                  <a:pt x="1797424" y="5892053"/>
                  <a:pt x="1812902" y="5886757"/>
                  <a:pt x="1828800" y="5883088"/>
                </a:cubicBezTo>
                <a:cubicBezTo>
                  <a:pt x="1842084" y="5880023"/>
                  <a:pt x="1856084" y="5880282"/>
                  <a:pt x="1869142" y="5876365"/>
                </a:cubicBezTo>
                <a:cubicBezTo>
                  <a:pt x="1878742" y="5873485"/>
                  <a:pt x="1886528" y="5866088"/>
                  <a:pt x="1896036" y="5862918"/>
                </a:cubicBezTo>
                <a:cubicBezTo>
                  <a:pt x="1926993" y="5852599"/>
                  <a:pt x="1958909" y="5845400"/>
                  <a:pt x="1990165" y="5836023"/>
                </a:cubicBezTo>
                <a:cubicBezTo>
                  <a:pt x="2003742" y="5831950"/>
                  <a:pt x="2016929" y="5826649"/>
                  <a:pt x="2030506" y="5822576"/>
                </a:cubicBezTo>
                <a:cubicBezTo>
                  <a:pt x="2039357" y="5819921"/>
                  <a:pt x="2048634" y="5818775"/>
                  <a:pt x="2057400" y="5815853"/>
                </a:cubicBezTo>
                <a:cubicBezTo>
                  <a:pt x="2068850" y="5812036"/>
                  <a:pt x="2079458" y="5805874"/>
                  <a:pt x="2091018" y="5802406"/>
                </a:cubicBezTo>
                <a:cubicBezTo>
                  <a:pt x="2155869" y="5782950"/>
                  <a:pt x="2103725" y="5816149"/>
                  <a:pt x="2205318" y="5775512"/>
                </a:cubicBezTo>
                <a:cubicBezTo>
                  <a:pt x="2216524" y="5771030"/>
                  <a:pt x="2227486" y="5765882"/>
                  <a:pt x="2238936" y="5762065"/>
                </a:cubicBezTo>
                <a:cubicBezTo>
                  <a:pt x="2254415" y="5756905"/>
                  <a:pt x="2270667" y="5754194"/>
                  <a:pt x="2286000" y="5748618"/>
                </a:cubicBezTo>
                <a:cubicBezTo>
                  <a:pt x="2295420" y="5745193"/>
                  <a:pt x="2303475" y="5738596"/>
                  <a:pt x="2312895" y="5735171"/>
                </a:cubicBezTo>
                <a:cubicBezTo>
                  <a:pt x="2408085" y="5700556"/>
                  <a:pt x="2400183" y="5703262"/>
                  <a:pt x="2460812" y="5688106"/>
                </a:cubicBezTo>
                <a:cubicBezTo>
                  <a:pt x="2472018" y="5692588"/>
                  <a:pt x="2482396" y="5700627"/>
                  <a:pt x="2494430" y="5701553"/>
                </a:cubicBezTo>
                <a:cubicBezTo>
                  <a:pt x="2556906" y="5706358"/>
                  <a:pt x="2537241" y="5691765"/>
                  <a:pt x="2588559" y="5674659"/>
                </a:cubicBezTo>
                <a:cubicBezTo>
                  <a:pt x="2608161" y="5668125"/>
                  <a:pt x="2629349" y="5667375"/>
                  <a:pt x="2649071" y="5661212"/>
                </a:cubicBezTo>
                <a:cubicBezTo>
                  <a:pt x="2703882" y="5644083"/>
                  <a:pt x="2733642" y="5615459"/>
                  <a:pt x="2783542" y="5580529"/>
                </a:cubicBezTo>
                <a:cubicBezTo>
                  <a:pt x="2886027" y="5508790"/>
                  <a:pt x="2830571" y="5539597"/>
                  <a:pt x="3018865" y="5432612"/>
                </a:cubicBezTo>
                <a:cubicBezTo>
                  <a:pt x="3229872" y="5312721"/>
                  <a:pt x="3019715" y="5458973"/>
                  <a:pt x="3307977" y="5277971"/>
                </a:cubicBezTo>
                <a:cubicBezTo>
                  <a:pt x="3345938" y="5254135"/>
                  <a:pt x="3379468" y="5223877"/>
                  <a:pt x="3415553" y="5197288"/>
                </a:cubicBezTo>
                <a:lnTo>
                  <a:pt x="3563471" y="5089712"/>
                </a:lnTo>
                <a:cubicBezTo>
                  <a:pt x="3606158" y="5058478"/>
                  <a:pt x="3651799" y="5030851"/>
                  <a:pt x="3691218" y="4995582"/>
                </a:cubicBezTo>
                <a:lnTo>
                  <a:pt x="3946712" y="4766982"/>
                </a:lnTo>
                <a:cubicBezTo>
                  <a:pt x="3964497" y="4751130"/>
                  <a:pt x="3984563" y="4737626"/>
                  <a:pt x="4000500" y="4719918"/>
                </a:cubicBezTo>
                <a:cubicBezTo>
                  <a:pt x="4020671" y="4697506"/>
                  <a:pt x="4038182" y="4672378"/>
                  <a:pt x="4061012" y="4652682"/>
                </a:cubicBezTo>
                <a:cubicBezTo>
                  <a:pt x="4152708" y="4573571"/>
                  <a:pt x="4249514" y="4500582"/>
                  <a:pt x="4343400" y="4424082"/>
                </a:cubicBezTo>
                <a:cubicBezTo>
                  <a:pt x="4370540" y="4401968"/>
                  <a:pt x="4399328" y="4381602"/>
                  <a:pt x="4424083" y="4356847"/>
                </a:cubicBezTo>
                <a:cubicBezTo>
                  <a:pt x="4466665" y="4314265"/>
                  <a:pt x="4511675" y="4273979"/>
                  <a:pt x="4551830" y="4229100"/>
                </a:cubicBezTo>
                <a:cubicBezTo>
                  <a:pt x="4588006" y="4188668"/>
                  <a:pt x="4615163" y="4140540"/>
                  <a:pt x="4652683" y="4101353"/>
                </a:cubicBezTo>
                <a:lnTo>
                  <a:pt x="4955242" y="3785347"/>
                </a:lnTo>
                <a:cubicBezTo>
                  <a:pt x="5026034" y="3712716"/>
                  <a:pt x="5102546" y="3645582"/>
                  <a:pt x="5170395" y="3570194"/>
                </a:cubicBezTo>
                <a:cubicBezTo>
                  <a:pt x="5210736" y="3525370"/>
                  <a:pt x="5248278" y="3477860"/>
                  <a:pt x="5291418" y="3435723"/>
                </a:cubicBezTo>
                <a:cubicBezTo>
                  <a:pt x="5344810" y="3383573"/>
                  <a:pt x="5407525" y="3341362"/>
                  <a:pt x="5459506" y="3287806"/>
                </a:cubicBezTo>
                <a:cubicBezTo>
                  <a:pt x="5482018" y="3264612"/>
                  <a:pt x="5493531" y="3232700"/>
                  <a:pt x="5513295" y="3207123"/>
                </a:cubicBezTo>
                <a:cubicBezTo>
                  <a:pt x="5562579" y="3143343"/>
                  <a:pt x="5727154" y="2990429"/>
                  <a:pt x="5748618" y="2971800"/>
                </a:cubicBezTo>
                <a:cubicBezTo>
                  <a:pt x="5806513" y="2921552"/>
                  <a:pt x="5874262" y="2883075"/>
                  <a:pt x="5930153" y="2830606"/>
                </a:cubicBezTo>
                <a:cubicBezTo>
                  <a:pt x="5984567" y="2779523"/>
                  <a:pt x="6026953" y="2716899"/>
                  <a:pt x="6078071" y="2662518"/>
                </a:cubicBezTo>
                <a:cubicBezTo>
                  <a:pt x="6132342" y="2604783"/>
                  <a:pt x="6187140" y="2547300"/>
                  <a:pt x="6246159" y="2494429"/>
                </a:cubicBezTo>
                <a:cubicBezTo>
                  <a:pt x="6294913" y="2450754"/>
                  <a:pt x="6355490" y="2420644"/>
                  <a:pt x="6400800" y="2373406"/>
                </a:cubicBezTo>
                <a:cubicBezTo>
                  <a:pt x="6566742" y="2200403"/>
                  <a:pt x="6878171" y="1835523"/>
                  <a:pt x="6878171" y="1835523"/>
                </a:cubicBezTo>
                <a:cubicBezTo>
                  <a:pt x="6891618" y="1757082"/>
                  <a:pt x="6884773" y="1672280"/>
                  <a:pt x="6918512" y="1600200"/>
                </a:cubicBezTo>
                <a:cubicBezTo>
                  <a:pt x="6967818" y="1494865"/>
                  <a:pt x="6995781" y="1376581"/>
                  <a:pt x="7066430" y="1284194"/>
                </a:cubicBezTo>
                <a:cubicBezTo>
                  <a:pt x="7250865" y="1043010"/>
                  <a:pt x="7062813" y="1303774"/>
                  <a:pt x="7221071" y="1035423"/>
                </a:cubicBezTo>
                <a:cubicBezTo>
                  <a:pt x="7247281" y="990980"/>
                  <a:pt x="7282626" y="952328"/>
                  <a:pt x="7308477" y="907676"/>
                </a:cubicBezTo>
                <a:cubicBezTo>
                  <a:pt x="7332085" y="866899"/>
                  <a:pt x="7347917" y="822073"/>
                  <a:pt x="7368989" y="779929"/>
                </a:cubicBezTo>
                <a:cubicBezTo>
                  <a:pt x="7383787" y="750332"/>
                  <a:pt x="7401887" y="722428"/>
                  <a:pt x="7416053" y="692523"/>
                </a:cubicBezTo>
                <a:cubicBezTo>
                  <a:pt x="7442257" y="637202"/>
                  <a:pt x="7460700" y="578174"/>
                  <a:pt x="7490012" y="524435"/>
                </a:cubicBezTo>
                <a:cubicBezTo>
                  <a:pt x="7514719" y="479139"/>
                  <a:pt x="7550208" y="440526"/>
                  <a:pt x="7577418" y="396688"/>
                </a:cubicBezTo>
                <a:cubicBezTo>
                  <a:pt x="7590632" y="375399"/>
                  <a:pt x="7600536" y="352204"/>
                  <a:pt x="7611036" y="329453"/>
                </a:cubicBezTo>
                <a:cubicBezTo>
                  <a:pt x="7627438" y="293915"/>
                  <a:pt x="7644219" y="258472"/>
                  <a:pt x="7658100" y="221876"/>
                </a:cubicBezTo>
                <a:cubicBezTo>
                  <a:pt x="7675886" y="174987"/>
                  <a:pt x="7686420" y="128770"/>
                  <a:pt x="7698442" y="80682"/>
                </a:cubicBezTo>
                <a:cubicBezTo>
                  <a:pt x="7705907" y="13488"/>
                  <a:pt x="7705165" y="40465"/>
                  <a:pt x="770516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EC0738C-77F9-464B-BBCD-28E505253F6C}"/>
              </a:ext>
            </a:extLst>
          </p:cNvPr>
          <p:cNvSpPr/>
          <p:nvPr/>
        </p:nvSpPr>
        <p:spPr>
          <a:xfrm>
            <a:off x="1499347" y="5136776"/>
            <a:ext cx="7046259" cy="665630"/>
          </a:xfrm>
          <a:custGeom>
            <a:avLst/>
            <a:gdLst>
              <a:gd name="connsiteX0" fmla="*/ 0 w 7046259"/>
              <a:gd name="connsiteY0" fmla="*/ 665630 h 665630"/>
              <a:gd name="connsiteX1" fmla="*/ 67235 w 7046259"/>
              <a:gd name="connsiteY1" fmla="*/ 658906 h 665630"/>
              <a:gd name="connsiteX2" fmla="*/ 147918 w 7046259"/>
              <a:gd name="connsiteY2" fmla="*/ 605118 h 665630"/>
              <a:gd name="connsiteX3" fmla="*/ 255494 w 7046259"/>
              <a:gd name="connsiteY3" fmla="*/ 531159 h 665630"/>
              <a:gd name="connsiteX4" fmla="*/ 275665 w 7046259"/>
              <a:gd name="connsiteY4" fmla="*/ 517712 h 665630"/>
              <a:gd name="connsiteX5" fmla="*/ 356347 w 7046259"/>
              <a:gd name="connsiteY5" fmla="*/ 484095 h 665630"/>
              <a:gd name="connsiteX6" fmla="*/ 416859 w 7046259"/>
              <a:gd name="connsiteY6" fmla="*/ 450477 h 665630"/>
              <a:gd name="connsiteX7" fmla="*/ 437029 w 7046259"/>
              <a:gd name="connsiteY7" fmla="*/ 437030 h 665630"/>
              <a:gd name="connsiteX8" fmla="*/ 470647 w 7046259"/>
              <a:gd name="connsiteY8" fmla="*/ 430306 h 665630"/>
              <a:gd name="connsiteX9" fmla="*/ 558053 w 7046259"/>
              <a:gd name="connsiteY9" fmla="*/ 410136 h 665630"/>
              <a:gd name="connsiteX10" fmla="*/ 618565 w 7046259"/>
              <a:gd name="connsiteY10" fmla="*/ 389965 h 665630"/>
              <a:gd name="connsiteX11" fmla="*/ 638735 w 7046259"/>
              <a:gd name="connsiteY11" fmla="*/ 383242 h 665630"/>
              <a:gd name="connsiteX12" fmla="*/ 712694 w 7046259"/>
              <a:gd name="connsiteY12" fmla="*/ 369795 h 665630"/>
              <a:gd name="connsiteX13" fmla="*/ 753035 w 7046259"/>
              <a:gd name="connsiteY13" fmla="*/ 349624 h 665630"/>
              <a:gd name="connsiteX14" fmla="*/ 773206 w 7046259"/>
              <a:gd name="connsiteY14" fmla="*/ 342900 h 665630"/>
              <a:gd name="connsiteX15" fmla="*/ 840441 w 7046259"/>
              <a:gd name="connsiteY15" fmla="*/ 329453 h 665630"/>
              <a:gd name="connsiteX16" fmla="*/ 867335 w 7046259"/>
              <a:gd name="connsiteY16" fmla="*/ 316006 h 665630"/>
              <a:gd name="connsiteX17" fmla="*/ 927847 w 7046259"/>
              <a:gd name="connsiteY17" fmla="*/ 309283 h 665630"/>
              <a:gd name="connsiteX18" fmla="*/ 948018 w 7046259"/>
              <a:gd name="connsiteY18" fmla="*/ 302559 h 665630"/>
              <a:gd name="connsiteX19" fmla="*/ 974912 w 7046259"/>
              <a:gd name="connsiteY19" fmla="*/ 295836 h 665630"/>
              <a:gd name="connsiteX20" fmla="*/ 1062318 w 7046259"/>
              <a:gd name="connsiteY20" fmla="*/ 262218 h 665630"/>
              <a:gd name="connsiteX21" fmla="*/ 1089212 w 7046259"/>
              <a:gd name="connsiteY21" fmla="*/ 255495 h 665630"/>
              <a:gd name="connsiteX22" fmla="*/ 1122829 w 7046259"/>
              <a:gd name="connsiteY22" fmla="*/ 242048 h 665630"/>
              <a:gd name="connsiteX23" fmla="*/ 1190065 w 7046259"/>
              <a:gd name="connsiteY23" fmla="*/ 228600 h 665630"/>
              <a:gd name="connsiteX24" fmla="*/ 1264024 w 7046259"/>
              <a:gd name="connsiteY24" fmla="*/ 208430 h 665630"/>
              <a:gd name="connsiteX25" fmla="*/ 1351429 w 7046259"/>
              <a:gd name="connsiteY25" fmla="*/ 181536 h 665630"/>
              <a:gd name="connsiteX26" fmla="*/ 1371600 w 7046259"/>
              <a:gd name="connsiteY26" fmla="*/ 168089 h 665630"/>
              <a:gd name="connsiteX27" fmla="*/ 1425388 w 7046259"/>
              <a:gd name="connsiteY27" fmla="*/ 161365 h 665630"/>
              <a:gd name="connsiteX28" fmla="*/ 1452282 w 7046259"/>
              <a:gd name="connsiteY28" fmla="*/ 154642 h 665630"/>
              <a:gd name="connsiteX29" fmla="*/ 1472453 w 7046259"/>
              <a:gd name="connsiteY29" fmla="*/ 134471 h 665630"/>
              <a:gd name="connsiteX30" fmla="*/ 1526241 w 7046259"/>
              <a:gd name="connsiteY30" fmla="*/ 114300 h 665630"/>
              <a:gd name="connsiteX31" fmla="*/ 1640541 w 7046259"/>
              <a:gd name="connsiteY31" fmla="*/ 94130 h 665630"/>
              <a:gd name="connsiteX32" fmla="*/ 1748118 w 7046259"/>
              <a:gd name="connsiteY32" fmla="*/ 73959 h 665630"/>
              <a:gd name="connsiteX33" fmla="*/ 1882588 w 7046259"/>
              <a:gd name="connsiteY33" fmla="*/ 60512 h 665630"/>
              <a:gd name="connsiteX34" fmla="*/ 1949824 w 7046259"/>
              <a:gd name="connsiteY34" fmla="*/ 53789 h 665630"/>
              <a:gd name="connsiteX35" fmla="*/ 1990165 w 7046259"/>
              <a:gd name="connsiteY35" fmla="*/ 47065 h 665630"/>
              <a:gd name="connsiteX36" fmla="*/ 2353235 w 7046259"/>
              <a:gd name="connsiteY36" fmla="*/ 60512 h 665630"/>
              <a:gd name="connsiteX37" fmla="*/ 2373406 w 7046259"/>
              <a:gd name="connsiteY37" fmla="*/ 67236 h 665630"/>
              <a:gd name="connsiteX38" fmla="*/ 2467535 w 7046259"/>
              <a:gd name="connsiteY38" fmla="*/ 73959 h 665630"/>
              <a:gd name="connsiteX39" fmla="*/ 2689412 w 7046259"/>
              <a:gd name="connsiteY39" fmla="*/ 87406 h 665630"/>
              <a:gd name="connsiteX40" fmla="*/ 2817159 w 7046259"/>
              <a:gd name="connsiteY40" fmla="*/ 100853 h 665630"/>
              <a:gd name="connsiteX41" fmla="*/ 4114800 w 7046259"/>
              <a:gd name="connsiteY41" fmla="*/ 100853 h 665630"/>
              <a:gd name="connsiteX42" fmla="*/ 4276165 w 7046259"/>
              <a:gd name="connsiteY42" fmla="*/ 94130 h 665630"/>
              <a:gd name="connsiteX43" fmla="*/ 4551829 w 7046259"/>
              <a:gd name="connsiteY43" fmla="*/ 87406 h 665630"/>
              <a:gd name="connsiteX44" fmla="*/ 4995582 w 7046259"/>
              <a:gd name="connsiteY44" fmla="*/ 53789 h 665630"/>
              <a:gd name="connsiteX45" fmla="*/ 5452782 w 7046259"/>
              <a:gd name="connsiteY45" fmla="*/ 60512 h 665630"/>
              <a:gd name="connsiteX46" fmla="*/ 5768788 w 7046259"/>
              <a:gd name="connsiteY46" fmla="*/ 47065 h 665630"/>
              <a:gd name="connsiteX47" fmla="*/ 5883088 w 7046259"/>
              <a:gd name="connsiteY47" fmla="*/ 26895 h 665630"/>
              <a:gd name="connsiteX48" fmla="*/ 6165477 w 7046259"/>
              <a:gd name="connsiteY48" fmla="*/ 13448 h 665630"/>
              <a:gd name="connsiteX49" fmla="*/ 6468035 w 7046259"/>
              <a:gd name="connsiteY49" fmla="*/ 20171 h 665630"/>
              <a:gd name="connsiteX50" fmla="*/ 6515100 w 7046259"/>
              <a:gd name="connsiteY50" fmla="*/ 26895 h 665630"/>
              <a:gd name="connsiteX51" fmla="*/ 6898341 w 7046259"/>
              <a:gd name="connsiteY51" fmla="*/ 6724 h 665630"/>
              <a:gd name="connsiteX52" fmla="*/ 7046259 w 7046259"/>
              <a:gd name="connsiteY52" fmla="*/ 0 h 66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46259" h="665630">
                <a:moveTo>
                  <a:pt x="0" y="665630"/>
                </a:moveTo>
                <a:cubicBezTo>
                  <a:pt x="22412" y="663389"/>
                  <a:pt x="45310" y="664065"/>
                  <a:pt x="67235" y="658906"/>
                </a:cubicBezTo>
                <a:cubicBezTo>
                  <a:pt x="128495" y="644492"/>
                  <a:pt x="102576" y="639665"/>
                  <a:pt x="147918" y="605118"/>
                </a:cubicBezTo>
                <a:cubicBezTo>
                  <a:pt x="182532" y="578746"/>
                  <a:pt x="219580" y="555732"/>
                  <a:pt x="255494" y="531159"/>
                </a:cubicBezTo>
                <a:cubicBezTo>
                  <a:pt x="262163" y="526596"/>
                  <a:pt x="268812" y="521995"/>
                  <a:pt x="275665" y="517712"/>
                </a:cubicBezTo>
                <a:cubicBezTo>
                  <a:pt x="332959" y="481904"/>
                  <a:pt x="284623" y="510176"/>
                  <a:pt x="356347" y="484095"/>
                </a:cubicBezTo>
                <a:cubicBezTo>
                  <a:pt x="371703" y="478511"/>
                  <a:pt x="404931" y="457932"/>
                  <a:pt x="416859" y="450477"/>
                </a:cubicBezTo>
                <a:cubicBezTo>
                  <a:pt x="423711" y="446194"/>
                  <a:pt x="429463" y="439867"/>
                  <a:pt x="437029" y="437030"/>
                </a:cubicBezTo>
                <a:cubicBezTo>
                  <a:pt x="447729" y="433017"/>
                  <a:pt x="459622" y="433313"/>
                  <a:pt x="470647" y="430306"/>
                </a:cubicBezTo>
                <a:cubicBezTo>
                  <a:pt x="551859" y="408157"/>
                  <a:pt x="468070" y="422990"/>
                  <a:pt x="558053" y="410136"/>
                </a:cubicBezTo>
                <a:lnTo>
                  <a:pt x="618565" y="389965"/>
                </a:lnTo>
                <a:cubicBezTo>
                  <a:pt x="625288" y="387724"/>
                  <a:pt x="631744" y="384407"/>
                  <a:pt x="638735" y="383242"/>
                </a:cubicBezTo>
                <a:cubicBezTo>
                  <a:pt x="656706" y="380247"/>
                  <a:pt x="693909" y="374491"/>
                  <a:pt x="712694" y="369795"/>
                </a:cubicBezTo>
                <a:cubicBezTo>
                  <a:pt x="746492" y="361345"/>
                  <a:pt x="720171" y="366056"/>
                  <a:pt x="753035" y="349624"/>
                </a:cubicBezTo>
                <a:cubicBezTo>
                  <a:pt x="759374" y="346454"/>
                  <a:pt x="766300" y="344494"/>
                  <a:pt x="773206" y="342900"/>
                </a:cubicBezTo>
                <a:cubicBezTo>
                  <a:pt x="795476" y="337761"/>
                  <a:pt x="818029" y="333935"/>
                  <a:pt x="840441" y="329453"/>
                </a:cubicBezTo>
                <a:cubicBezTo>
                  <a:pt x="849406" y="324971"/>
                  <a:pt x="857569" y="318260"/>
                  <a:pt x="867335" y="316006"/>
                </a:cubicBezTo>
                <a:cubicBezTo>
                  <a:pt x="887110" y="311443"/>
                  <a:pt x="907828" y="312619"/>
                  <a:pt x="927847" y="309283"/>
                </a:cubicBezTo>
                <a:cubicBezTo>
                  <a:pt x="934838" y="308118"/>
                  <a:pt x="941203" y="304506"/>
                  <a:pt x="948018" y="302559"/>
                </a:cubicBezTo>
                <a:cubicBezTo>
                  <a:pt x="956903" y="300020"/>
                  <a:pt x="966198" y="298911"/>
                  <a:pt x="974912" y="295836"/>
                </a:cubicBezTo>
                <a:cubicBezTo>
                  <a:pt x="1004348" y="285447"/>
                  <a:pt x="1032034" y="269788"/>
                  <a:pt x="1062318" y="262218"/>
                </a:cubicBezTo>
                <a:cubicBezTo>
                  <a:pt x="1071283" y="259977"/>
                  <a:pt x="1080446" y="258417"/>
                  <a:pt x="1089212" y="255495"/>
                </a:cubicBezTo>
                <a:cubicBezTo>
                  <a:pt x="1100662" y="251679"/>
                  <a:pt x="1111168" y="245158"/>
                  <a:pt x="1122829" y="242048"/>
                </a:cubicBezTo>
                <a:cubicBezTo>
                  <a:pt x="1144913" y="236159"/>
                  <a:pt x="1168089" y="234879"/>
                  <a:pt x="1190065" y="228600"/>
                </a:cubicBezTo>
                <a:cubicBezTo>
                  <a:pt x="1246014" y="212614"/>
                  <a:pt x="1221300" y="219110"/>
                  <a:pt x="1264024" y="208430"/>
                </a:cubicBezTo>
                <a:cubicBezTo>
                  <a:pt x="1318142" y="167840"/>
                  <a:pt x="1259879" y="204423"/>
                  <a:pt x="1351429" y="181536"/>
                </a:cubicBezTo>
                <a:cubicBezTo>
                  <a:pt x="1359269" y="179576"/>
                  <a:pt x="1363804" y="170215"/>
                  <a:pt x="1371600" y="168089"/>
                </a:cubicBezTo>
                <a:cubicBezTo>
                  <a:pt x="1389032" y="163335"/>
                  <a:pt x="1407565" y="164336"/>
                  <a:pt x="1425388" y="161365"/>
                </a:cubicBezTo>
                <a:cubicBezTo>
                  <a:pt x="1434503" y="159846"/>
                  <a:pt x="1443317" y="156883"/>
                  <a:pt x="1452282" y="154642"/>
                </a:cubicBezTo>
                <a:cubicBezTo>
                  <a:pt x="1459006" y="147918"/>
                  <a:pt x="1464715" y="139998"/>
                  <a:pt x="1472453" y="134471"/>
                </a:cubicBezTo>
                <a:cubicBezTo>
                  <a:pt x="1492592" y="120086"/>
                  <a:pt x="1503471" y="120510"/>
                  <a:pt x="1526241" y="114300"/>
                </a:cubicBezTo>
                <a:cubicBezTo>
                  <a:pt x="1600126" y="94149"/>
                  <a:pt x="1549943" y="103189"/>
                  <a:pt x="1640541" y="94130"/>
                </a:cubicBezTo>
                <a:cubicBezTo>
                  <a:pt x="1685185" y="79248"/>
                  <a:pt x="1668230" y="83642"/>
                  <a:pt x="1748118" y="73959"/>
                </a:cubicBezTo>
                <a:cubicBezTo>
                  <a:pt x="1792838" y="68538"/>
                  <a:pt x="1837765" y="64994"/>
                  <a:pt x="1882588" y="60512"/>
                </a:cubicBezTo>
                <a:cubicBezTo>
                  <a:pt x="1905000" y="58271"/>
                  <a:pt x="1927607" y="57492"/>
                  <a:pt x="1949824" y="53789"/>
                </a:cubicBezTo>
                <a:lnTo>
                  <a:pt x="1990165" y="47065"/>
                </a:lnTo>
                <a:lnTo>
                  <a:pt x="2353235" y="60512"/>
                </a:lnTo>
                <a:cubicBezTo>
                  <a:pt x="2360313" y="60885"/>
                  <a:pt x="2366367" y="66408"/>
                  <a:pt x="2373406" y="67236"/>
                </a:cubicBezTo>
                <a:cubicBezTo>
                  <a:pt x="2404647" y="70911"/>
                  <a:pt x="2436140" y="71997"/>
                  <a:pt x="2467535" y="73959"/>
                </a:cubicBezTo>
                <a:lnTo>
                  <a:pt x="2689412" y="87406"/>
                </a:lnTo>
                <a:cubicBezTo>
                  <a:pt x="2732064" y="91169"/>
                  <a:pt x="2774577" y="96371"/>
                  <a:pt x="2817159" y="100853"/>
                </a:cubicBezTo>
                <a:cubicBezTo>
                  <a:pt x="3416015" y="80204"/>
                  <a:pt x="2740628" y="100853"/>
                  <a:pt x="4114800" y="100853"/>
                </a:cubicBezTo>
                <a:cubicBezTo>
                  <a:pt x="4168635" y="100853"/>
                  <a:pt x="4222355" y="95786"/>
                  <a:pt x="4276165" y="94130"/>
                </a:cubicBezTo>
                <a:lnTo>
                  <a:pt x="4551829" y="87406"/>
                </a:lnTo>
                <a:cubicBezTo>
                  <a:pt x="4719126" y="67724"/>
                  <a:pt x="4789227" y="57316"/>
                  <a:pt x="4995582" y="53789"/>
                </a:cubicBezTo>
                <a:lnTo>
                  <a:pt x="5452782" y="60512"/>
                </a:lnTo>
                <a:cubicBezTo>
                  <a:pt x="5595290" y="73468"/>
                  <a:pt x="5541583" y="72884"/>
                  <a:pt x="5768788" y="47065"/>
                </a:cubicBezTo>
                <a:cubicBezTo>
                  <a:pt x="5956534" y="25730"/>
                  <a:pt x="5678730" y="38916"/>
                  <a:pt x="5883088" y="26895"/>
                </a:cubicBezTo>
                <a:cubicBezTo>
                  <a:pt x="5977162" y="21361"/>
                  <a:pt x="6071347" y="17930"/>
                  <a:pt x="6165477" y="13448"/>
                </a:cubicBezTo>
                <a:lnTo>
                  <a:pt x="6468035" y="20171"/>
                </a:lnTo>
                <a:cubicBezTo>
                  <a:pt x="6483871" y="20780"/>
                  <a:pt x="6499252" y="26895"/>
                  <a:pt x="6515100" y="26895"/>
                </a:cubicBezTo>
                <a:cubicBezTo>
                  <a:pt x="6636506" y="26895"/>
                  <a:pt x="6778064" y="13941"/>
                  <a:pt x="6898341" y="6724"/>
                </a:cubicBezTo>
                <a:cubicBezTo>
                  <a:pt x="7014136" y="-224"/>
                  <a:pt x="6990245" y="0"/>
                  <a:pt x="704625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012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9C3B-FE0E-4AC3-99E4-F94BCCF790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3A739A-6C0F-4311-A0FB-8F0BEA1D6634}"/>
              </a:ext>
            </a:extLst>
          </p:cNvPr>
          <p:cNvSpPr>
            <a:spLocks noGrp="1"/>
          </p:cNvSpPr>
          <p:nvPr>
            <p:ph idx="1"/>
          </p:nvPr>
        </p:nvSpPr>
        <p:spPr>
          <a:xfrm>
            <a:off x="424450" y="1932834"/>
            <a:ext cx="7973962" cy="1005348"/>
          </a:xfrm>
        </p:spPr>
        <p:txBody>
          <a:bodyPr/>
          <a:lstStyle/>
          <a:p>
            <a:pPr marL="34290" indent="0">
              <a:buNone/>
            </a:pPr>
            <a:r>
              <a:rPr lang="en-US" dirty="0"/>
              <a:t>ALL MODELS ARE WRONG BUT WE GO SIMPLEST</a:t>
            </a:r>
          </a:p>
        </p:txBody>
      </p:sp>
      <p:sp>
        <p:nvSpPr>
          <p:cNvPr id="4" name="Date Placeholder 3">
            <a:extLst>
              <a:ext uri="{FF2B5EF4-FFF2-40B4-BE49-F238E27FC236}">
                <a16:creationId xmlns:a16="http://schemas.microsoft.com/office/drawing/2014/main" id="{D38CF1E4-E8EA-4C26-9A80-5E2B747093F1}"/>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D8F9A888-518C-4ED9-983A-6ABC052AB0F6}"/>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7446A153-B49A-47B3-A015-022DB23087AF}"/>
              </a:ext>
            </a:extLst>
          </p:cNvPr>
          <p:cNvSpPr>
            <a:spLocks noGrp="1"/>
          </p:cNvSpPr>
          <p:nvPr>
            <p:ph type="sldNum" sz="quarter" idx="12"/>
          </p:nvPr>
        </p:nvSpPr>
        <p:spPr/>
        <p:txBody>
          <a:bodyPr/>
          <a:lstStyle/>
          <a:p>
            <a:pPr>
              <a:defRPr/>
            </a:pPr>
            <a:fld id="{EAB5BBF0-B782-3644-AFE1-10103AC25370}" type="slidenum">
              <a:rPr lang="en-US" smtClean="0"/>
              <a:pPr>
                <a:defRPr/>
              </a:pPr>
              <a:t>20</a:t>
            </a:fld>
            <a:endParaRPr lang="en-US"/>
          </a:p>
        </p:txBody>
      </p:sp>
      <p:sp>
        <p:nvSpPr>
          <p:cNvPr id="7" name="Content Placeholder 2">
            <a:extLst>
              <a:ext uri="{FF2B5EF4-FFF2-40B4-BE49-F238E27FC236}">
                <a16:creationId xmlns:a16="http://schemas.microsoft.com/office/drawing/2014/main" id="{F5DBD796-D959-4B19-BC99-CA1C6AAC7E9C}"/>
              </a:ext>
            </a:extLst>
          </p:cNvPr>
          <p:cNvSpPr txBox="1">
            <a:spLocks/>
          </p:cNvSpPr>
          <p:nvPr/>
        </p:nvSpPr>
        <p:spPr>
          <a:xfrm>
            <a:off x="424449" y="3575656"/>
            <a:ext cx="8363203" cy="1742655"/>
          </a:xfrm>
          <a:prstGeom prst="rect">
            <a:avLst/>
          </a:prstGeom>
        </p:spPr>
        <p:txBody>
          <a:bodyPr vert="horz" lIns="91440" tIns="45720" rIns="91440" bIns="45720" rtlCol="0">
            <a:normAutofit fontScale="55000" lnSpcReduction="20000"/>
          </a:bodyPr>
          <a:lstStyle>
            <a:lvl1pPr marL="171450" indent="-137160" algn="just" defTabSz="685800" rtl="0" eaLnBrk="1" latinLnBrk="0" hangingPunct="1">
              <a:lnSpc>
                <a:spcPct val="90000"/>
              </a:lnSpc>
              <a:spcBef>
                <a:spcPts val="1000"/>
              </a:spcBef>
              <a:buClr>
                <a:schemeClr val="accent1"/>
              </a:buClr>
              <a:buSzPct val="80000"/>
              <a:buFont typeface="Corbel" pitchFamily="34" charset="0"/>
              <a:buChar char="•"/>
              <a:defRPr sz="3200" kern="1200">
                <a:solidFill>
                  <a:schemeClr val="tx1"/>
                </a:solidFill>
                <a:latin typeface="+mn-lt"/>
                <a:ea typeface="+mn-ea"/>
                <a:cs typeface="+mn-cs"/>
              </a:defRPr>
            </a:lvl1pPr>
            <a:lvl2pPr marL="34290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2800" kern="1200">
                <a:solidFill>
                  <a:schemeClr val="tx1"/>
                </a:solidFill>
                <a:latin typeface="+mn-lt"/>
                <a:ea typeface="+mn-ea"/>
                <a:cs typeface="+mn-cs"/>
              </a:defRPr>
            </a:lvl2pPr>
            <a:lvl3pPr marL="54864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2400" kern="1200">
                <a:solidFill>
                  <a:schemeClr val="tx1"/>
                </a:solidFill>
                <a:latin typeface="+mn-lt"/>
                <a:ea typeface="+mn-ea"/>
                <a:cs typeface="+mn-cs"/>
              </a:defRPr>
            </a:lvl3pPr>
            <a:lvl4pPr marL="75438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2000" kern="1200">
                <a:solidFill>
                  <a:schemeClr val="tx1"/>
                </a:solidFill>
                <a:latin typeface="+mn-lt"/>
                <a:ea typeface="+mn-ea"/>
                <a:cs typeface="+mn-cs"/>
              </a:defRPr>
            </a:lvl4pPr>
            <a:lvl5pPr marL="92012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tx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a:lstStyle>
          <a:p>
            <a:pPr marL="34290" indent="0">
              <a:buFont typeface="Corbel" pitchFamily="34" charset="0"/>
              <a:buNone/>
            </a:pPr>
            <a:r>
              <a:rPr lang="en-US" dirty="0"/>
              <a:t>XXXXXXX: YYYYYYYYYYYYYY</a:t>
            </a:r>
          </a:p>
          <a:p>
            <a:pPr marL="34290" indent="0">
              <a:buFont typeface="Corbel" pitchFamily="34" charset="0"/>
              <a:buNone/>
            </a:pPr>
            <a:endParaRPr lang="en-US" dirty="0"/>
          </a:p>
          <a:p>
            <a:pPr marL="34290" indent="0">
              <a:buFont typeface="Corbel" pitchFamily="34" charset="0"/>
              <a:buNone/>
            </a:pPr>
            <a:r>
              <a:rPr lang="en-US" dirty="0"/>
              <a:t>XXXXXXX: YYYYYYYYYYYYYYYYYYYYYYYYYYYYYYYYYYYYYYYYYYYYYYYYYYYYYYYYYYYYYYYYYYYYYYYYYYYYYYYYYYYYYYYYYYYYYYYYYYYYYYYYYYYYYYYYYYYYYYYYYYYYYYYYYYYYYYYYYYYYYYYYYYYYYYYYYYYYYYYYYYYYYYYYYYYYYYYYYYYYYYYYYYYYYYYYYYYYYYYYYYYYYY</a:t>
            </a:r>
          </a:p>
        </p:txBody>
      </p:sp>
    </p:spTree>
    <p:extLst>
      <p:ext uri="{BB962C8B-B14F-4D97-AF65-F5344CB8AC3E}">
        <p14:creationId xmlns:p14="http://schemas.microsoft.com/office/powerpoint/2010/main" val="398002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23C2A4-C712-45D2-B2D1-D1A2BDA5D352}"/>
              </a:ext>
            </a:extLst>
          </p:cNvPr>
          <p:cNvPicPr>
            <a:picLocks noChangeAspect="1"/>
          </p:cNvPicPr>
          <p:nvPr/>
        </p:nvPicPr>
        <p:blipFill>
          <a:blip r:embed="rId2"/>
          <a:stretch>
            <a:fillRect/>
          </a:stretch>
        </p:blipFill>
        <p:spPr>
          <a:xfrm>
            <a:off x="1076093" y="2743200"/>
            <a:ext cx="4653785" cy="2573358"/>
          </a:xfrm>
          <a:prstGeom prst="rect">
            <a:avLst/>
          </a:prstGeom>
        </p:spPr>
      </p:pic>
      <p:pic>
        <p:nvPicPr>
          <p:cNvPr id="8" name="Picture 7">
            <a:extLst>
              <a:ext uri="{FF2B5EF4-FFF2-40B4-BE49-F238E27FC236}">
                <a16:creationId xmlns:a16="http://schemas.microsoft.com/office/drawing/2014/main" id="{8CD700DF-6CE4-4FD7-ACC8-3957B69C4F2B}"/>
              </a:ext>
            </a:extLst>
          </p:cNvPr>
          <p:cNvPicPr>
            <a:picLocks noChangeAspect="1"/>
          </p:cNvPicPr>
          <p:nvPr/>
        </p:nvPicPr>
        <p:blipFill>
          <a:blip r:embed="rId3"/>
          <a:stretch>
            <a:fillRect/>
          </a:stretch>
        </p:blipFill>
        <p:spPr>
          <a:xfrm>
            <a:off x="5311587" y="2743200"/>
            <a:ext cx="3617259" cy="1371600"/>
          </a:xfrm>
          <a:prstGeom prst="rect">
            <a:avLst/>
          </a:prstGeom>
        </p:spPr>
      </p:pic>
      <p:sp>
        <p:nvSpPr>
          <p:cNvPr id="9" name="Smiley Face 8">
            <a:extLst>
              <a:ext uri="{FF2B5EF4-FFF2-40B4-BE49-F238E27FC236}">
                <a16:creationId xmlns:a16="http://schemas.microsoft.com/office/drawing/2014/main" id="{C3F7BC99-A4E0-430C-A774-D8007F444BE9}"/>
              </a:ext>
            </a:extLst>
          </p:cNvPr>
          <p:cNvSpPr/>
          <p:nvPr/>
        </p:nvSpPr>
        <p:spPr>
          <a:xfrm>
            <a:off x="6315658" y="4074544"/>
            <a:ext cx="1497084" cy="13716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D07AD34-3331-45BB-B5BE-ECDA32110FAE}"/>
              </a:ext>
            </a:extLst>
          </p:cNvPr>
          <p:cNvSpPr txBox="1"/>
          <p:nvPr/>
        </p:nvSpPr>
        <p:spPr>
          <a:xfrm>
            <a:off x="961464" y="903818"/>
            <a:ext cx="7217553" cy="738664"/>
          </a:xfrm>
          <a:prstGeom prst="rect">
            <a:avLst/>
          </a:prstGeom>
          <a:noFill/>
        </p:spPr>
        <p:txBody>
          <a:bodyPr wrap="none" rtlCol="0">
            <a:spAutoFit/>
          </a:bodyPr>
          <a:lstStyle/>
          <a:p>
            <a:r>
              <a:rPr lang="en-US" sz="4200" b="1" dirty="0"/>
              <a:t>KISS: KEEP IT SIMPLY SIMPLE</a:t>
            </a:r>
          </a:p>
        </p:txBody>
      </p:sp>
    </p:spTree>
    <p:extLst>
      <p:ext uri="{BB962C8B-B14F-4D97-AF65-F5344CB8AC3E}">
        <p14:creationId xmlns:p14="http://schemas.microsoft.com/office/powerpoint/2010/main" val="262709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a:extLst>
              <a:ext uri="{FF2B5EF4-FFF2-40B4-BE49-F238E27FC236}">
                <a16:creationId xmlns:a16="http://schemas.microsoft.com/office/drawing/2014/main" id="{5B8044DC-53E1-4BBB-8CE2-7D4C38EDF3E1}"/>
              </a:ext>
            </a:extLst>
          </p:cNvPr>
          <p:cNvSpPr>
            <a:spLocks noGrp="1" noChangeArrowheads="1"/>
          </p:cNvSpPr>
          <p:nvPr>
            <p:ph type="title"/>
          </p:nvPr>
        </p:nvSpPr>
        <p:spPr>
          <a:xfrm>
            <a:off x="279400" y="381000"/>
            <a:ext cx="8699500" cy="633413"/>
          </a:xfrm>
        </p:spPr>
        <p:txBody>
          <a:bodyPr rtlCol="0">
            <a:noAutofit/>
          </a:bodyPr>
          <a:lstStyle/>
          <a:p>
            <a:pPr eaLnBrk="1" fontAlgn="auto" hangingPunct="1">
              <a:spcAft>
                <a:spcPts val="0"/>
              </a:spcAft>
              <a:defRPr/>
            </a:pPr>
            <a:r>
              <a:rPr lang="en-US" altLang="en-US" sz="4000" dirty="0"/>
              <a:t>Human Factors in Agile Development</a:t>
            </a:r>
            <a:endParaRPr altLang="en-US" sz="4000" dirty="0"/>
          </a:p>
        </p:txBody>
      </p:sp>
      <p:sp>
        <p:nvSpPr>
          <p:cNvPr id="17411" name="Rectangle 3">
            <a:extLst>
              <a:ext uri="{FF2B5EF4-FFF2-40B4-BE49-F238E27FC236}">
                <a16:creationId xmlns:a16="http://schemas.microsoft.com/office/drawing/2014/main" id="{FD530DB1-B448-4590-837F-088C25455763}"/>
              </a:ext>
            </a:extLst>
          </p:cNvPr>
          <p:cNvSpPr>
            <a:spLocks noGrp="1" noChangeArrowheads="1"/>
          </p:cNvSpPr>
          <p:nvPr>
            <p:ph idx="1"/>
          </p:nvPr>
        </p:nvSpPr>
        <p:spPr>
          <a:xfrm>
            <a:off x="679450" y="1143000"/>
            <a:ext cx="7473950" cy="5014084"/>
          </a:xfrm>
        </p:spPr>
        <p:txBody>
          <a:bodyPr>
            <a:normAutofit lnSpcReduction="10000"/>
          </a:bodyPr>
          <a:lstStyle/>
          <a:p>
            <a:pPr eaLnBrk="1" hangingPunct="1"/>
            <a:r>
              <a:rPr lang="en-US" altLang="en-US" i="1" dirty="0"/>
              <a:t>The process molds to the needs of the people</a:t>
            </a:r>
            <a:r>
              <a:rPr lang="en-US" altLang="en-US" dirty="0"/>
              <a:t> </a:t>
            </a:r>
            <a:r>
              <a:rPr lang="en-US" altLang="en-US" i="1" dirty="0"/>
              <a:t>and team,</a:t>
            </a:r>
            <a:r>
              <a:rPr lang="en-US" altLang="en-US" dirty="0"/>
              <a:t> not the other way around</a:t>
            </a:r>
          </a:p>
          <a:p>
            <a:pPr eaLnBrk="1" hangingPunct="1"/>
            <a:r>
              <a:rPr lang="en-US" altLang="en-US" dirty="0"/>
              <a:t>Key traits must exist among the people on an agile team and the team itself:</a:t>
            </a:r>
          </a:p>
          <a:p>
            <a:pPr lvl="1" eaLnBrk="1" hangingPunct="1"/>
            <a:r>
              <a:rPr lang="en-US" altLang="en-US" b="1" dirty="0">
                <a:solidFill>
                  <a:srgbClr val="FF0000"/>
                </a:solidFill>
              </a:rPr>
              <a:t>Competence</a:t>
            </a:r>
            <a:r>
              <a:rPr lang="en-US" altLang="en-US" b="1" dirty="0"/>
              <a:t>.</a:t>
            </a:r>
          </a:p>
          <a:p>
            <a:pPr lvl="1" eaLnBrk="1" hangingPunct="1"/>
            <a:r>
              <a:rPr lang="en-US" altLang="en-US" b="1" dirty="0"/>
              <a:t>Common focus.</a:t>
            </a:r>
          </a:p>
          <a:p>
            <a:pPr lvl="1" eaLnBrk="1" hangingPunct="1"/>
            <a:r>
              <a:rPr lang="en-US" altLang="en-US" b="1" dirty="0"/>
              <a:t>Collaboration.</a:t>
            </a:r>
          </a:p>
          <a:p>
            <a:pPr lvl="1" eaLnBrk="1" hangingPunct="1"/>
            <a:r>
              <a:rPr lang="en-US" altLang="en-US" b="1" dirty="0"/>
              <a:t>Decision-making ability </a:t>
            </a:r>
          </a:p>
          <a:p>
            <a:pPr lvl="1" eaLnBrk="1" hangingPunct="1"/>
            <a:r>
              <a:rPr lang="en-US" altLang="en-US" b="1" dirty="0"/>
              <a:t>Fuzzy problem-solving ability.</a:t>
            </a:r>
          </a:p>
          <a:p>
            <a:pPr lvl="1" eaLnBrk="1" hangingPunct="1"/>
            <a:r>
              <a:rPr lang="en-US" altLang="en-US" b="1" dirty="0"/>
              <a:t>Mutual trust and respect (2 ears + 1 mouth).</a:t>
            </a:r>
          </a:p>
          <a:p>
            <a:pPr lvl="1" eaLnBrk="1" hangingPunct="1"/>
            <a:r>
              <a:rPr lang="en-US" altLang="en-US" b="1" dirty="0"/>
              <a:t>Self-organization</a:t>
            </a:r>
            <a:r>
              <a:rPr lang="en-US" altLang="en-US" b="1" dirty="0">
                <a:solidFill>
                  <a:schemeClr val="folHlink"/>
                </a:solidFill>
              </a:rPr>
              <a:t>.</a:t>
            </a:r>
          </a:p>
        </p:txBody>
      </p:sp>
      <p:sp>
        <p:nvSpPr>
          <p:cNvPr id="4" name="Footer Placeholder 3">
            <a:extLst>
              <a:ext uri="{FF2B5EF4-FFF2-40B4-BE49-F238E27FC236}">
                <a16:creationId xmlns:a16="http://schemas.microsoft.com/office/drawing/2014/main" id="{14EF364F-BF7E-4F47-883F-FEF42D994F61}"/>
              </a:ext>
            </a:extLst>
          </p:cNvPr>
          <p:cNvSpPr>
            <a:spLocks noGrp="1"/>
          </p:cNvSpPr>
          <p:nvPr>
            <p:ph type="ftr" sz="quarter" idx="11"/>
          </p:nvPr>
        </p:nvSpPr>
        <p:spPr>
          <a:xfrm>
            <a:off x="2343150" y="6172200"/>
            <a:ext cx="4870450" cy="401638"/>
          </a:xfrm>
        </p:spPr>
        <p:txBody>
          <a:bodyPr/>
          <a:lstStyle/>
          <a:p>
            <a:pPr>
              <a:defRPr/>
            </a:pPr>
            <a:r>
              <a:rPr lang="en-US" dirty="0"/>
              <a:t>These slides are designed to accompany </a:t>
            </a:r>
            <a:r>
              <a:rPr lang="en-US" i="1" dirty="0"/>
              <a:t>Software Engineering: A Practitioner’s Approach, 8/e </a:t>
            </a:r>
            <a:r>
              <a:rPr lang="en-US" dirty="0"/>
              <a:t>(McGraw-Hill, 2014) Slides copyright 2014 by Roger Pressman. </a:t>
            </a:r>
          </a:p>
        </p:txBody>
      </p:sp>
      <p:sp>
        <p:nvSpPr>
          <p:cNvPr id="17413" name="Slide Number Placeholder 4">
            <a:extLst>
              <a:ext uri="{FF2B5EF4-FFF2-40B4-BE49-F238E27FC236}">
                <a16:creationId xmlns:a16="http://schemas.microsoft.com/office/drawing/2014/main" id="{04D8AE38-68AC-41CF-8B2B-EFC378DAFE5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C024C873-4971-45CF-84EF-42F7D5C07305}" type="slidenum">
              <a:rPr lang="en-US" altLang="en-US" sz="1000" smtClean="0">
                <a:latin typeface="Helvetica" panose="020B0604020202020204" pitchFamily="34" charset="0"/>
              </a:rPr>
              <a:pPr fontAlgn="base">
                <a:spcBef>
                  <a:spcPct val="0"/>
                </a:spcBef>
                <a:spcAft>
                  <a:spcPct val="0"/>
                </a:spcAft>
              </a:pPr>
              <a:t>22</a:t>
            </a:fld>
            <a:endParaRPr lang="en-US" altLang="en-US" sz="1000">
              <a:latin typeface="Helvetica" panose="020B0604020202020204" pitchFamily="34" charset="0"/>
            </a:endParaRPr>
          </a:p>
        </p:txBody>
      </p:sp>
    </p:spTree>
    <p:extLst>
      <p:ext uri="{BB962C8B-B14F-4D97-AF65-F5344CB8AC3E}">
        <p14:creationId xmlns:p14="http://schemas.microsoft.com/office/powerpoint/2010/main" val="2303791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519E-7A85-4C95-8E48-349B9A95FE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735C20-E3B0-42A6-A0AC-B323C8417317}"/>
              </a:ext>
            </a:extLst>
          </p:cNvPr>
          <p:cNvSpPr>
            <a:spLocks noGrp="1"/>
          </p:cNvSpPr>
          <p:nvPr>
            <p:ph idx="1"/>
          </p:nvPr>
        </p:nvSpPr>
        <p:spPr/>
        <p:txBody>
          <a:bodyPr/>
          <a:lstStyle/>
          <a:p>
            <a:pPr marL="34290" indent="0">
              <a:buNone/>
            </a:pPr>
            <a:endParaRPr lang="en-US" dirty="0"/>
          </a:p>
        </p:txBody>
      </p:sp>
      <p:sp>
        <p:nvSpPr>
          <p:cNvPr id="4" name="Date Placeholder 3">
            <a:extLst>
              <a:ext uri="{FF2B5EF4-FFF2-40B4-BE49-F238E27FC236}">
                <a16:creationId xmlns:a16="http://schemas.microsoft.com/office/drawing/2014/main" id="{F4FE7D91-BE15-4A79-AD5F-BAF37500A57A}"/>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E5D72DFB-2BEE-4B4D-9798-75B0A572364F}"/>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9746DDF2-A3A1-4A7A-B298-4B31727C7576}"/>
              </a:ext>
            </a:extLst>
          </p:cNvPr>
          <p:cNvSpPr>
            <a:spLocks noGrp="1"/>
          </p:cNvSpPr>
          <p:nvPr>
            <p:ph type="sldNum" sz="quarter" idx="12"/>
          </p:nvPr>
        </p:nvSpPr>
        <p:spPr/>
        <p:txBody>
          <a:bodyPr/>
          <a:lstStyle/>
          <a:p>
            <a:pPr>
              <a:defRPr/>
            </a:pPr>
            <a:fld id="{EAB5BBF0-B782-3644-AFE1-10103AC25370}" type="slidenum">
              <a:rPr lang="en-US" smtClean="0"/>
              <a:pPr>
                <a:defRPr/>
              </a:pPr>
              <a:t>23</a:t>
            </a:fld>
            <a:endParaRPr lang="en-US"/>
          </a:p>
        </p:txBody>
      </p:sp>
    </p:spTree>
    <p:extLst>
      <p:ext uri="{BB962C8B-B14F-4D97-AF65-F5344CB8AC3E}">
        <p14:creationId xmlns:p14="http://schemas.microsoft.com/office/powerpoint/2010/main" val="3948364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CED822-9FC2-4B13-97F4-A33FD041A298}"/>
              </a:ext>
            </a:extLst>
          </p:cNvPr>
          <p:cNvPicPr>
            <a:picLocks noChangeAspect="1"/>
          </p:cNvPicPr>
          <p:nvPr/>
        </p:nvPicPr>
        <p:blipFill>
          <a:blip r:embed="rId2"/>
          <a:stretch>
            <a:fillRect/>
          </a:stretch>
        </p:blipFill>
        <p:spPr>
          <a:xfrm>
            <a:off x="719417" y="1412238"/>
            <a:ext cx="7584141" cy="3368098"/>
          </a:xfrm>
          <a:prstGeom prst="rect">
            <a:avLst/>
          </a:prstGeom>
        </p:spPr>
      </p:pic>
    </p:spTree>
    <p:extLst>
      <p:ext uri="{BB962C8B-B14F-4D97-AF65-F5344CB8AC3E}">
        <p14:creationId xmlns:p14="http://schemas.microsoft.com/office/powerpoint/2010/main" val="1387060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 Applicability</a:t>
            </a:r>
          </a:p>
        </p:txBody>
      </p:sp>
      <p:sp>
        <p:nvSpPr>
          <p:cNvPr id="3" name="Content Placeholder 2"/>
          <p:cNvSpPr>
            <a:spLocks noGrp="1"/>
          </p:cNvSpPr>
          <p:nvPr>
            <p:ph idx="1"/>
          </p:nvPr>
        </p:nvSpPr>
        <p:spPr>
          <a:xfrm>
            <a:off x="619433" y="1531088"/>
            <a:ext cx="7973962" cy="4564912"/>
          </a:xfrm>
        </p:spPr>
        <p:txBody>
          <a:bodyPr>
            <a:normAutofit/>
          </a:bodyPr>
          <a:lstStyle/>
          <a:p>
            <a:r>
              <a:rPr lang="en-GB" sz="2800" dirty="0"/>
              <a:t>Product development where a software company is developing a small or medium-sized product for sale. </a:t>
            </a:r>
          </a:p>
          <a:p>
            <a:pPr lvl="1"/>
            <a:r>
              <a:rPr lang="en-GB" dirty="0"/>
              <a:t>Virtually all software products and apps are now developed using an agile approach</a:t>
            </a:r>
          </a:p>
          <a:p>
            <a:r>
              <a:rPr lang="en-GB" sz="2800" dirty="0"/>
              <a:t>Custom system development within an organization, where there is a clear commitment from the customer to become involved in the development process and where there are few external rules and regulations that affect the software.</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F2DE0-B8FE-4EB8-A4FD-F90AF45279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B492A8-0409-4808-9E00-0A7AD129A532}"/>
              </a:ext>
            </a:extLst>
          </p:cNvPr>
          <p:cNvSpPr>
            <a:spLocks noGrp="1"/>
          </p:cNvSpPr>
          <p:nvPr>
            <p:ph idx="1"/>
          </p:nvPr>
        </p:nvSpPr>
        <p:spPr/>
        <p:txBody>
          <a:bodyPr/>
          <a:lstStyle/>
          <a:p>
            <a:pPr marL="34290" indent="0">
              <a:buNone/>
            </a:pPr>
            <a:r>
              <a:rPr lang="en-US" dirty="0"/>
              <a:t>ACCOMMODATE CHANGES</a:t>
            </a:r>
          </a:p>
        </p:txBody>
      </p:sp>
      <p:sp>
        <p:nvSpPr>
          <p:cNvPr id="4" name="Date Placeholder 3">
            <a:extLst>
              <a:ext uri="{FF2B5EF4-FFF2-40B4-BE49-F238E27FC236}">
                <a16:creationId xmlns:a16="http://schemas.microsoft.com/office/drawing/2014/main" id="{02B4B9DF-4D8C-482D-BCCC-BA2126BF1704}"/>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B7B60CF5-0637-44D1-8DFF-195482A8C6D1}"/>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B59552E7-17F4-4373-A342-ADF8AAD0C00B}"/>
              </a:ext>
            </a:extLst>
          </p:cNvPr>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Tree>
    <p:extLst>
      <p:ext uri="{BB962C8B-B14F-4D97-AF65-F5344CB8AC3E}">
        <p14:creationId xmlns:p14="http://schemas.microsoft.com/office/powerpoint/2010/main" val="67625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00C8-DDA9-436E-AC56-A2FB76A7763D}"/>
              </a:ext>
            </a:extLst>
          </p:cNvPr>
          <p:cNvSpPr>
            <a:spLocks noGrp="1"/>
          </p:cNvSpPr>
          <p:nvPr>
            <p:ph type="title"/>
          </p:nvPr>
        </p:nvSpPr>
        <p:spPr/>
        <p:txBody>
          <a:bodyPr/>
          <a:lstStyle/>
          <a:p>
            <a:r>
              <a:rPr lang="en-US" dirty="0"/>
              <a:t>Types of Agile Development Techniques</a:t>
            </a:r>
          </a:p>
        </p:txBody>
      </p:sp>
      <p:sp>
        <p:nvSpPr>
          <p:cNvPr id="3" name="Content Placeholder 2">
            <a:extLst>
              <a:ext uri="{FF2B5EF4-FFF2-40B4-BE49-F238E27FC236}">
                <a16:creationId xmlns:a16="http://schemas.microsoft.com/office/drawing/2014/main" id="{F6007BCC-B212-4111-BFFE-9FF8066E1694}"/>
              </a:ext>
            </a:extLst>
          </p:cNvPr>
          <p:cNvSpPr>
            <a:spLocks noGrp="1"/>
          </p:cNvSpPr>
          <p:nvPr>
            <p:ph idx="1"/>
          </p:nvPr>
        </p:nvSpPr>
        <p:spPr/>
        <p:txBody>
          <a:bodyPr>
            <a:normAutofit/>
          </a:bodyPr>
          <a:lstStyle/>
          <a:p>
            <a:r>
              <a:rPr lang="en-US" b="1" dirty="0"/>
              <a:t>Extreme Programming</a:t>
            </a:r>
          </a:p>
          <a:p>
            <a:pPr lvl="1"/>
            <a:r>
              <a:rPr lang="en-US" dirty="0"/>
              <a:t>Focus on improving the code</a:t>
            </a:r>
          </a:p>
          <a:p>
            <a:r>
              <a:rPr lang="en-US" b="1" dirty="0"/>
              <a:t>Scrum </a:t>
            </a:r>
          </a:p>
          <a:p>
            <a:pPr lvl="1"/>
            <a:r>
              <a:rPr lang="en-US" dirty="0"/>
              <a:t>Focus on project Management</a:t>
            </a:r>
          </a:p>
        </p:txBody>
      </p:sp>
      <p:sp>
        <p:nvSpPr>
          <p:cNvPr id="4" name="Date Placeholder 3">
            <a:extLst>
              <a:ext uri="{FF2B5EF4-FFF2-40B4-BE49-F238E27FC236}">
                <a16:creationId xmlns:a16="http://schemas.microsoft.com/office/drawing/2014/main" id="{0EEC0334-B4FA-4D4C-A7BA-EDCBAD5552F4}"/>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00E3375E-26F7-46CD-94B0-C9B4E1A53061}"/>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98A80A24-3E7D-4E9B-AA0C-5CEF6E8C5D99}"/>
              </a:ext>
            </a:extLst>
          </p:cNvPr>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Tree>
    <p:extLst>
      <p:ext uri="{BB962C8B-B14F-4D97-AF65-F5344CB8AC3E}">
        <p14:creationId xmlns:p14="http://schemas.microsoft.com/office/powerpoint/2010/main" val="134302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411ED-80EF-4994-A282-490EFE608868}"/>
              </a:ext>
            </a:extLst>
          </p:cNvPr>
          <p:cNvSpPr>
            <a:spLocks noGrp="1"/>
          </p:cNvSpPr>
          <p:nvPr>
            <p:ph type="title"/>
          </p:nvPr>
        </p:nvSpPr>
        <p:spPr>
          <a:xfrm>
            <a:off x="141194" y="393291"/>
            <a:ext cx="8834717" cy="1287591"/>
          </a:xfrm>
        </p:spPr>
        <p:txBody>
          <a:bodyPr/>
          <a:lstStyle/>
          <a:p>
            <a:pPr algn="ctr"/>
            <a:r>
              <a:rPr lang="en-US" dirty="0"/>
              <a:t>Extreme Programming</a:t>
            </a:r>
          </a:p>
        </p:txBody>
      </p:sp>
      <p:sp>
        <p:nvSpPr>
          <p:cNvPr id="3" name="Content Placeholder 2">
            <a:extLst>
              <a:ext uri="{FF2B5EF4-FFF2-40B4-BE49-F238E27FC236}">
                <a16:creationId xmlns:a16="http://schemas.microsoft.com/office/drawing/2014/main" id="{5FD34AF9-DC80-428C-846D-FACBB5B0E2B2}"/>
              </a:ext>
            </a:extLst>
          </p:cNvPr>
          <p:cNvSpPr>
            <a:spLocks noGrp="1"/>
          </p:cNvSpPr>
          <p:nvPr>
            <p:ph idx="1"/>
          </p:nvPr>
        </p:nvSpPr>
        <p:spPr>
          <a:xfrm>
            <a:off x="396688" y="1966452"/>
            <a:ext cx="8196707" cy="4129548"/>
          </a:xfrm>
        </p:spPr>
        <p:txBody>
          <a:bodyPr/>
          <a:lstStyle/>
          <a:p>
            <a:pPr marL="34290" indent="0">
              <a:buNone/>
            </a:pPr>
            <a:r>
              <a:rPr lang="en-US" dirty="0"/>
              <a:t>Why was it developed? </a:t>
            </a:r>
            <a:r>
              <a:rPr lang="en-US" b="1" dirty="0"/>
              <a:t>Kent Beck </a:t>
            </a:r>
            <a:r>
              <a:rPr lang="en-US" dirty="0"/>
              <a:t>(C3) Payroll System </a:t>
            </a:r>
          </a:p>
          <a:p>
            <a:pPr marL="34290" indent="0">
              <a:buNone/>
            </a:pPr>
            <a:r>
              <a:rPr lang="en-US" dirty="0"/>
              <a:t>Chrysler Comprehensive Compensation (C3) project </a:t>
            </a:r>
          </a:p>
          <a:p>
            <a:pPr marL="34290" indent="0">
              <a:buNone/>
            </a:pPr>
            <a:endParaRPr lang="en-US" dirty="0"/>
          </a:p>
          <a:p>
            <a:pPr marL="34290" indent="0">
              <a:buNone/>
            </a:pPr>
            <a:r>
              <a:rPr lang="en-US" dirty="0"/>
              <a:t>OLD SYSTEM (</a:t>
            </a:r>
            <a:r>
              <a:rPr lang="en-US" b="1" dirty="0"/>
              <a:t>COBOL</a:t>
            </a:r>
            <a:r>
              <a:rPr lang="en-US" dirty="0"/>
              <a:t> LANGUAGE) LEGACY LANGUAGE </a:t>
            </a:r>
          </a:p>
          <a:p>
            <a:pPr marL="34290" indent="0">
              <a:buNone/>
            </a:pPr>
            <a:r>
              <a:rPr lang="en-US" dirty="0"/>
              <a:t>BANKING APPLICATIONS BASED ON COBOL</a:t>
            </a:r>
          </a:p>
        </p:txBody>
      </p:sp>
      <p:sp>
        <p:nvSpPr>
          <p:cNvPr id="4" name="Date Placeholder 3">
            <a:extLst>
              <a:ext uri="{FF2B5EF4-FFF2-40B4-BE49-F238E27FC236}">
                <a16:creationId xmlns:a16="http://schemas.microsoft.com/office/drawing/2014/main" id="{A9063108-67CE-49D8-97B4-F08429048E05}"/>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122C54D8-789B-4AB5-8CAC-A26E2DDB6808}"/>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5AD65ED0-8721-4F5A-8ED3-6ED45E738B34}"/>
              </a:ext>
            </a:extLst>
          </p:cNvPr>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Tree>
    <p:extLst>
      <p:ext uri="{BB962C8B-B14F-4D97-AF65-F5344CB8AC3E}">
        <p14:creationId xmlns:p14="http://schemas.microsoft.com/office/powerpoint/2010/main" val="536980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75B5-D344-4D28-A33C-33AC4425B0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D86BEA-52E6-4325-ADE2-64A6DCB7CC84}"/>
              </a:ext>
            </a:extLst>
          </p:cNvPr>
          <p:cNvSpPr>
            <a:spLocks noGrp="1"/>
          </p:cNvSpPr>
          <p:nvPr>
            <p:ph idx="1"/>
          </p:nvPr>
        </p:nvSpPr>
        <p:spPr>
          <a:xfrm>
            <a:off x="188259" y="1966452"/>
            <a:ext cx="8747312" cy="4129548"/>
          </a:xfrm>
        </p:spPr>
        <p:txBody>
          <a:bodyPr>
            <a:normAutofit lnSpcReduction="10000"/>
          </a:bodyPr>
          <a:lstStyle/>
          <a:p>
            <a:pPr marL="34290" indent="0">
              <a:buNone/>
            </a:pPr>
            <a:r>
              <a:rPr lang="en-US" dirty="0"/>
              <a:t>SMALLTALK!!!!</a:t>
            </a:r>
          </a:p>
          <a:p>
            <a:pPr marL="34290" indent="0">
              <a:buNone/>
            </a:pPr>
            <a:endParaRPr lang="en-US" dirty="0"/>
          </a:p>
          <a:p>
            <a:pPr marL="34290" indent="0">
              <a:buNone/>
            </a:pPr>
            <a:r>
              <a:rPr lang="en-US" dirty="0"/>
              <a:t>Project Failed --- DEAD????</a:t>
            </a:r>
          </a:p>
          <a:p>
            <a:pPr marL="34290" indent="0">
              <a:buNone/>
            </a:pPr>
            <a:endParaRPr lang="en-US" dirty="0"/>
          </a:p>
          <a:p>
            <a:pPr marL="34290" indent="0">
              <a:buNone/>
            </a:pPr>
            <a:r>
              <a:rPr lang="en-US" dirty="0"/>
              <a:t>REBOOT </a:t>
            </a:r>
            <a:r>
              <a:rPr lang="en-US" b="1" dirty="0"/>
              <a:t>RESTART</a:t>
            </a:r>
          </a:p>
          <a:p>
            <a:pPr marL="34290" indent="0">
              <a:buNone/>
            </a:pPr>
            <a:endParaRPr lang="en-US" b="1" dirty="0"/>
          </a:p>
          <a:p>
            <a:pPr marL="34290" indent="0">
              <a:buNone/>
            </a:pPr>
            <a:r>
              <a:rPr lang="en-US" b="1" dirty="0"/>
              <a:t>Kent Beck --- BY THE END, </a:t>
            </a:r>
            <a:r>
              <a:rPr lang="en-US" b="1" dirty="0">
                <a:solidFill>
                  <a:srgbClr val="0000FF"/>
                </a:solidFill>
              </a:rPr>
              <a:t>ERP</a:t>
            </a:r>
            <a:r>
              <a:rPr lang="en-US" b="1" dirty="0"/>
              <a:t> SYSTEMS (PAYROLL SUB-SYSTEM) DEPLOYED (</a:t>
            </a:r>
            <a:r>
              <a:rPr lang="en-US" b="1" dirty="0">
                <a:solidFill>
                  <a:srgbClr val="FF0000"/>
                </a:solidFill>
              </a:rPr>
              <a:t>SAP</a:t>
            </a:r>
            <a:r>
              <a:rPr lang="en-US" b="1" dirty="0"/>
              <a:t>)</a:t>
            </a:r>
          </a:p>
        </p:txBody>
      </p:sp>
      <p:sp>
        <p:nvSpPr>
          <p:cNvPr id="4" name="Date Placeholder 3">
            <a:extLst>
              <a:ext uri="{FF2B5EF4-FFF2-40B4-BE49-F238E27FC236}">
                <a16:creationId xmlns:a16="http://schemas.microsoft.com/office/drawing/2014/main" id="{8B95676C-EEB4-4BC1-B188-18F86DA48181}"/>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312AB4FE-9F66-4AAE-999E-6944F792077D}"/>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3C4D0718-BBC5-4F3F-A8A0-500F5EDD84F3}"/>
              </a:ext>
            </a:extLst>
          </p:cNvPr>
          <p:cNvSpPr>
            <a:spLocks noGrp="1"/>
          </p:cNvSpPr>
          <p:nvPr>
            <p:ph type="sldNum" sz="quarter" idx="12"/>
          </p:nvPr>
        </p:nvSpPr>
        <p:spPr/>
        <p:txBody>
          <a:bodyPr/>
          <a:lstStyle/>
          <a:p>
            <a:pPr>
              <a:defRPr/>
            </a:pPr>
            <a:fld id="{EAB5BBF0-B782-3644-AFE1-10103AC25370}" type="slidenum">
              <a:rPr lang="en-US" smtClean="0"/>
              <a:pPr>
                <a:defRPr/>
              </a:pPr>
              <a:t>29</a:t>
            </a:fld>
            <a:endParaRPr lang="en-US"/>
          </a:p>
        </p:txBody>
      </p:sp>
    </p:spTree>
    <p:extLst>
      <p:ext uri="{BB962C8B-B14F-4D97-AF65-F5344CB8AC3E}">
        <p14:creationId xmlns:p14="http://schemas.microsoft.com/office/powerpoint/2010/main" val="418379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59E8-1D17-4CBE-B305-B64316B1DDE8}"/>
              </a:ext>
            </a:extLst>
          </p:cNvPr>
          <p:cNvSpPr>
            <a:spLocks noGrp="1"/>
          </p:cNvSpPr>
          <p:nvPr>
            <p:ph type="title"/>
          </p:nvPr>
        </p:nvSpPr>
        <p:spPr/>
        <p:txBody>
          <a:bodyPr/>
          <a:lstStyle/>
          <a:p>
            <a:r>
              <a:rPr lang="en-US" dirty="0"/>
              <a:t>Previous Topics Covered </a:t>
            </a:r>
          </a:p>
        </p:txBody>
      </p:sp>
      <p:sp>
        <p:nvSpPr>
          <p:cNvPr id="3" name="Content Placeholder 2">
            <a:extLst>
              <a:ext uri="{FF2B5EF4-FFF2-40B4-BE49-F238E27FC236}">
                <a16:creationId xmlns:a16="http://schemas.microsoft.com/office/drawing/2014/main" id="{09D41A88-3440-4129-973B-D79F7C5E748C}"/>
              </a:ext>
            </a:extLst>
          </p:cNvPr>
          <p:cNvSpPr>
            <a:spLocks noGrp="1"/>
          </p:cNvSpPr>
          <p:nvPr>
            <p:ph idx="1"/>
          </p:nvPr>
        </p:nvSpPr>
        <p:spPr/>
        <p:txBody>
          <a:bodyPr>
            <a:normAutofit fontScale="85000" lnSpcReduction="10000"/>
          </a:bodyPr>
          <a:lstStyle/>
          <a:p>
            <a:r>
              <a:rPr lang="en-US" dirty="0"/>
              <a:t>Introduction to Software Engineering (Practices and Professional Ethics)</a:t>
            </a:r>
          </a:p>
          <a:p>
            <a:r>
              <a:rPr lang="en-US" dirty="0"/>
              <a:t>Software Process Models</a:t>
            </a:r>
          </a:p>
          <a:p>
            <a:pPr lvl="1"/>
            <a:r>
              <a:rPr lang="en-US" dirty="0"/>
              <a:t> Plan Driven Process Models</a:t>
            </a:r>
          </a:p>
          <a:p>
            <a:pPr marL="34290" indent="0">
              <a:buNone/>
            </a:pPr>
            <a:r>
              <a:rPr lang="en-US" b="1" dirty="0">
                <a:solidFill>
                  <a:schemeClr val="accent2">
                    <a:lumMod val="75000"/>
                  </a:schemeClr>
                </a:solidFill>
              </a:rPr>
              <a:t>Course Learning Outcomes</a:t>
            </a:r>
          </a:p>
          <a:p>
            <a:r>
              <a:rPr lang="en-US" b="1" dirty="0"/>
              <a:t>CLO1:</a:t>
            </a:r>
            <a:r>
              <a:rPr lang="en-US" dirty="0"/>
              <a:t> Recognize Software Engineering principles, life cycle</a:t>
            </a:r>
            <a:r>
              <a:rPr lang="en-US" b="1" dirty="0"/>
              <a:t> </a:t>
            </a:r>
            <a:r>
              <a:rPr lang="en-US" dirty="0"/>
              <a:t>phases, processes, and activities.</a:t>
            </a:r>
          </a:p>
          <a:p>
            <a:r>
              <a:rPr lang="en-US" b="1" dirty="0"/>
              <a:t>CLO3:</a:t>
            </a:r>
            <a:r>
              <a:rPr lang="en-US" dirty="0"/>
              <a:t> Demonstrate an understanding of professional and ethical responsibilities in Software Engineering.</a:t>
            </a:r>
          </a:p>
        </p:txBody>
      </p:sp>
      <p:sp>
        <p:nvSpPr>
          <p:cNvPr id="4" name="Date Placeholder 3">
            <a:extLst>
              <a:ext uri="{FF2B5EF4-FFF2-40B4-BE49-F238E27FC236}">
                <a16:creationId xmlns:a16="http://schemas.microsoft.com/office/drawing/2014/main" id="{F8E40620-A4FE-4A06-AE97-DCD0B3651ECE}"/>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CCA24064-AC75-42F2-B341-1F1301D2FF5D}"/>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8CF10C64-4F30-4D79-88D7-FA0477B2F509}"/>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Tree>
    <p:extLst>
      <p:ext uri="{BB962C8B-B14F-4D97-AF65-F5344CB8AC3E}">
        <p14:creationId xmlns:p14="http://schemas.microsoft.com/office/powerpoint/2010/main" val="418303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75B5-D344-4D28-A33C-33AC4425B0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D86BEA-52E6-4325-ADE2-64A6DCB7CC84}"/>
              </a:ext>
            </a:extLst>
          </p:cNvPr>
          <p:cNvSpPr>
            <a:spLocks noGrp="1"/>
          </p:cNvSpPr>
          <p:nvPr>
            <p:ph idx="1"/>
          </p:nvPr>
        </p:nvSpPr>
        <p:spPr>
          <a:xfrm>
            <a:off x="188259" y="1966452"/>
            <a:ext cx="8747312" cy="4129548"/>
          </a:xfrm>
        </p:spPr>
        <p:txBody>
          <a:bodyPr>
            <a:normAutofit fontScale="85000" lnSpcReduction="20000"/>
          </a:bodyPr>
          <a:lstStyle/>
          <a:p>
            <a:pPr marL="34290" indent="0">
              <a:buNone/>
            </a:pPr>
            <a:r>
              <a:rPr lang="en-US" dirty="0"/>
              <a:t>C LANGUAGE</a:t>
            </a:r>
          </a:p>
          <a:p>
            <a:pPr marL="34290" indent="0">
              <a:buNone/>
            </a:pPr>
            <a:r>
              <a:rPr lang="en-US" b="1" dirty="0"/>
              <a:t>ATT hired two computer scientists to </a:t>
            </a:r>
            <a:r>
              <a:rPr lang="en-US" b="1" dirty="0">
                <a:solidFill>
                  <a:srgbClr val="FF0000"/>
                </a:solidFill>
              </a:rPr>
              <a:t>develop an OS  </a:t>
            </a:r>
          </a:p>
          <a:p>
            <a:pPr marL="34290" indent="0">
              <a:buNone/>
            </a:pPr>
            <a:r>
              <a:rPr lang="en-US" b="1" dirty="0"/>
              <a:t>Write OS </a:t>
            </a:r>
            <a:r>
              <a:rPr lang="en-US" b="1" dirty="0">
                <a:sym typeface="Wingdings" panose="05000000000000000000" pitchFamily="2" charset="2"/>
              </a:rPr>
              <a:t> Language…. B language used to write OS..</a:t>
            </a:r>
          </a:p>
          <a:p>
            <a:pPr marL="34290" indent="0">
              <a:buNone/>
            </a:pPr>
            <a:r>
              <a:rPr lang="en-US" b="1" dirty="0">
                <a:sym typeface="Wingdings" panose="05000000000000000000" pitchFamily="2" charset="2"/>
              </a:rPr>
              <a:t>Improved B language ---- become C language</a:t>
            </a:r>
          </a:p>
          <a:p>
            <a:pPr marL="34290" indent="0">
              <a:buNone/>
            </a:pPr>
            <a:r>
              <a:rPr lang="en-US" b="1" dirty="0">
                <a:sym typeface="Wingdings" panose="05000000000000000000" pitchFamily="2" charset="2"/>
              </a:rPr>
              <a:t>Develop a </a:t>
            </a:r>
            <a:r>
              <a:rPr lang="en-US" b="1" dirty="0">
                <a:solidFill>
                  <a:srgbClr val="FF0000"/>
                </a:solidFill>
                <a:sym typeface="Wingdings" panose="05000000000000000000" pitchFamily="2" charset="2"/>
              </a:rPr>
              <a:t>system programming language</a:t>
            </a:r>
          </a:p>
          <a:p>
            <a:pPr marL="34290" indent="0">
              <a:buNone/>
            </a:pPr>
            <a:r>
              <a:rPr lang="en-US" b="1" dirty="0">
                <a:solidFill>
                  <a:srgbClr val="FF0000"/>
                </a:solidFill>
                <a:sym typeface="Wingdings" panose="05000000000000000000" pitchFamily="2" charset="2"/>
              </a:rPr>
              <a:t>Start developing OS --- </a:t>
            </a:r>
            <a:r>
              <a:rPr lang="en-US" b="1" dirty="0">
                <a:solidFill>
                  <a:srgbClr val="0000FF"/>
                </a:solidFill>
                <a:sym typeface="Wingdings" panose="05000000000000000000" pitchFamily="2" charset="2"/>
              </a:rPr>
              <a:t>ATT Unix</a:t>
            </a:r>
            <a:r>
              <a:rPr lang="en-US" b="1" dirty="0">
                <a:solidFill>
                  <a:srgbClr val="FF0000"/>
                </a:solidFill>
                <a:sym typeface="Wingdings" panose="05000000000000000000" pitchFamily="2" charset="2"/>
              </a:rPr>
              <a:t> (ATT Mgt. stopped the project) --- Selling source code of Unix for 75 US $ -- </a:t>
            </a:r>
          </a:p>
          <a:p>
            <a:pPr marL="34290" indent="0">
              <a:buNone/>
            </a:pPr>
            <a:r>
              <a:rPr lang="en-US" b="1" dirty="0">
                <a:solidFill>
                  <a:srgbClr val="FF0000"/>
                </a:solidFill>
                <a:sym typeface="Wingdings" panose="05000000000000000000" pitchFamily="2" charset="2"/>
              </a:rPr>
              <a:t>Linus Thorvald took it and developed Linux</a:t>
            </a:r>
          </a:p>
          <a:p>
            <a:pPr marL="34290" indent="0">
              <a:buNone/>
            </a:pPr>
            <a:r>
              <a:rPr lang="en-US" b="1" dirty="0">
                <a:solidFill>
                  <a:srgbClr val="FF0000"/>
                </a:solidFill>
                <a:sym typeface="Wingdings" panose="05000000000000000000" pitchFamily="2" charset="2"/>
              </a:rPr>
              <a:t>ATT Unix - CP/M  MS-DOS (Microsoft Dirty Operating System)</a:t>
            </a:r>
            <a:endParaRPr lang="en-US" b="1" dirty="0">
              <a:solidFill>
                <a:srgbClr val="FF0000"/>
              </a:solidFill>
            </a:endParaRPr>
          </a:p>
        </p:txBody>
      </p:sp>
      <p:sp>
        <p:nvSpPr>
          <p:cNvPr id="4" name="Date Placeholder 3">
            <a:extLst>
              <a:ext uri="{FF2B5EF4-FFF2-40B4-BE49-F238E27FC236}">
                <a16:creationId xmlns:a16="http://schemas.microsoft.com/office/drawing/2014/main" id="{8B95676C-EEB4-4BC1-B188-18F86DA48181}"/>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312AB4FE-9F66-4AAE-999E-6944F792077D}"/>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3C4D0718-BBC5-4F3F-A8A0-500F5EDD84F3}"/>
              </a:ext>
            </a:extLst>
          </p:cNvPr>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Tree>
    <p:extLst>
      <p:ext uri="{BB962C8B-B14F-4D97-AF65-F5344CB8AC3E}">
        <p14:creationId xmlns:p14="http://schemas.microsoft.com/office/powerpoint/2010/main" val="2595942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r>
              <a:rPr lang="en-US" dirty="0"/>
              <a:t>Extreme Programming</a:t>
            </a:r>
          </a:p>
        </p:txBody>
      </p:sp>
      <p:sp>
        <p:nvSpPr>
          <p:cNvPr id="1168387" name="Rectangle 3"/>
          <p:cNvSpPr>
            <a:spLocks noGrp="1" noChangeArrowheads="1"/>
          </p:cNvSpPr>
          <p:nvPr>
            <p:ph idx="1"/>
          </p:nvPr>
        </p:nvSpPr>
        <p:spPr>
          <a:xfrm>
            <a:off x="619433" y="1749651"/>
            <a:ext cx="7973962" cy="4346349"/>
          </a:xfrm>
        </p:spPr>
        <p:txBody>
          <a:bodyPr>
            <a:normAutofit lnSpcReduction="10000"/>
          </a:bodyPr>
          <a:lstStyle/>
          <a:p>
            <a:pPr>
              <a:lnSpc>
                <a:spcPct val="90000"/>
              </a:lnSpc>
            </a:pPr>
            <a:r>
              <a:rPr lang="en-US" dirty="0"/>
              <a:t>A very influential agile method, developed in the late 1990s, that introduced a range of agile development techniques.</a:t>
            </a:r>
          </a:p>
          <a:p>
            <a:pPr>
              <a:lnSpc>
                <a:spcPct val="90000"/>
              </a:lnSpc>
            </a:pPr>
            <a:r>
              <a:rPr lang="en-US" dirty="0"/>
              <a:t>Extreme Programming (XP) takes an ‘extreme’ approach to iterative development. </a:t>
            </a:r>
          </a:p>
          <a:p>
            <a:pPr lvl="1">
              <a:lnSpc>
                <a:spcPct val="90000"/>
              </a:lnSpc>
            </a:pPr>
            <a:r>
              <a:rPr lang="en-US" dirty="0"/>
              <a:t>New versions may be built several times per day;</a:t>
            </a:r>
          </a:p>
          <a:p>
            <a:pPr lvl="1">
              <a:lnSpc>
                <a:spcPct val="90000"/>
              </a:lnSpc>
            </a:pPr>
            <a:r>
              <a:rPr lang="en-US" dirty="0"/>
              <a:t>Increments are delivered to customers every 2 weeks;</a:t>
            </a:r>
          </a:p>
          <a:p>
            <a:pPr lvl="1">
              <a:lnSpc>
                <a:spcPct val="90000"/>
              </a:lnSpc>
            </a:pPr>
            <a:r>
              <a:rPr lang="en-US" dirty="0"/>
              <a:t>All tests must be run for every build and the build is only accepted if tests run successfully.</a:t>
            </a:r>
          </a:p>
          <a:p>
            <a:pPr>
              <a:lnSpc>
                <a:spcPct val="90000"/>
              </a:lnSpc>
            </a:pPr>
            <a:endParaRPr lang="en-US" dirty="0"/>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32</a:t>
            </a:fld>
            <a:endParaRPr lang="en-US"/>
          </a:p>
        </p:txBody>
      </p:sp>
      <p:pic>
        <p:nvPicPr>
          <p:cNvPr id="4" name="Picture 3" descr="3.3-XP-ReleaseCycle.eps"/>
          <p:cNvPicPr>
            <a:picLocks noChangeAspect="1"/>
          </p:cNvPicPr>
          <p:nvPr/>
        </p:nvPicPr>
        <p:blipFill>
          <a:blip r:embed="rId2"/>
          <a:stretch>
            <a:fillRect/>
          </a:stretch>
        </p:blipFill>
        <p:spPr>
          <a:xfrm>
            <a:off x="1192427" y="2372086"/>
            <a:ext cx="6558005" cy="28562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CD0656-F6BA-48E0-9CF8-ED165E4B52C5}"/>
              </a:ext>
            </a:extLst>
          </p:cNvPr>
          <p:cNvPicPr>
            <a:picLocks noChangeAspect="1"/>
          </p:cNvPicPr>
          <p:nvPr/>
        </p:nvPicPr>
        <p:blipFill>
          <a:blip r:embed="rId2"/>
          <a:stretch>
            <a:fillRect/>
          </a:stretch>
        </p:blipFill>
        <p:spPr>
          <a:xfrm>
            <a:off x="151279" y="442435"/>
            <a:ext cx="8841441" cy="1171212"/>
          </a:xfrm>
          <a:prstGeom prst="rect">
            <a:avLst/>
          </a:prstGeom>
        </p:spPr>
      </p:pic>
      <p:sp>
        <p:nvSpPr>
          <p:cNvPr id="8" name="Rectangle 7">
            <a:extLst>
              <a:ext uri="{FF2B5EF4-FFF2-40B4-BE49-F238E27FC236}">
                <a16:creationId xmlns:a16="http://schemas.microsoft.com/office/drawing/2014/main" id="{118B9E33-93AE-489F-853F-B55B5B1F8CE0}"/>
              </a:ext>
            </a:extLst>
          </p:cNvPr>
          <p:cNvSpPr/>
          <p:nvPr/>
        </p:nvSpPr>
        <p:spPr>
          <a:xfrm>
            <a:off x="7483288" y="880782"/>
            <a:ext cx="672353" cy="6387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5F22A39-E2FD-4732-A9A6-3E46746F0DC2}"/>
              </a:ext>
            </a:extLst>
          </p:cNvPr>
          <p:cNvSpPr/>
          <p:nvPr/>
        </p:nvSpPr>
        <p:spPr>
          <a:xfrm>
            <a:off x="8320367" y="651523"/>
            <a:ext cx="672353" cy="36307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03859B9-BF11-4450-9CF7-574B7E765DFD}"/>
              </a:ext>
            </a:extLst>
          </p:cNvPr>
          <p:cNvSpPr txBox="1"/>
          <p:nvPr/>
        </p:nvSpPr>
        <p:spPr>
          <a:xfrm>
            <a:off x="2793726" y="4507631"/>
            <a:ext cx="5722477" cy="1785104"/>
          </a:xfrm>
          <a:prstGeom prst="rect">
            <a:avLst/>
          </a:prstGeom>
          <a:noFill/>
        </p:spPr>
        <p:txBody>
          <a:bodyPr wrap="square" rtlCol="0">
            <a:spAutoFit/>
          </a:bodyPr>
          <a:lstStyle/>
          <a:p>
            <a:r>
              <a:rPr lang="en-US" sz="2200" dirty="0"/>
              <a:t>@param </a:t>
            </a:r>
            <a:r>
              <a:rPr lang="en-US" sz="2200" dirty="0" err="1"/>
              <a:t>dist_x</a:t>
            </a:r>
            <a:r>
              <a:rPr lang="en-US" sz="2200" dirty="0"/>
              <a:t> : the amount of shift in x</a:t>
            </a:r>
          </a:p>
          <a:p>
            <a:endParaRPr lang="en-US" sz="2200" dirty="0"/>
          </a:p>
          <a:p>
            <a:r>
              <a:rPr lang="en-US" sz="2200" dirty="0"/>
              <a:t>public interface Movable {</a:t>
            </a:r>
          </a:p>
          <a:p>
            <a:r>
              <a:rPr lang="en-US" sz="2200" dirty="0"/>
              <a:t>    public abstract </a:t>
            </a:r>
            <a:r>
              <a:rPr lang="en-US" sz="2200" dirty="0" err="1"/>
              <a:t>boolean</a:t>
            </a:r>
            <a:r>
              <a:rPr lang="en-US" sz="2200" dirty="0"/>
              <a:t> </a:t>
            </a:r>
            <a:r>
              <a:rPr lang="en-US" sz="2200" dirty="0" err="1"/>
              <a:t>moveX</a:t>
            </a:r>
            <a:r>
              <a:rPr lang="en-US" sz="2200" dirty="0"/>
              <a:t>(int </a:t>
            </a:r>
            <a:r>
              <a:rPr lang="en-US" sz="2200" dirty="0" err="1"/>
              <a:t>dist_x</a:t>
            </a:r>
            <a:r>
              <a:rPr lang="en-US" sz="2200" dirty="0"/>
              <a:t>);</a:t>
            </a:r>
          </a:p>
          <a:p>
            <a:r>
              <a:rPr lang="en-US" sz="2200" dirty="0"/>
              <a:t>}</a:t>
            </a:r>
          </a:p>
        </p:txBody>
      </p:sp>
      <p:sp>
        <p:nvSpPr>
          <p:cNvPr id="13" name="TextBox 12">
            <a:extLst>
              <a:ext uri="{FF2B5EF4-FFF2-40B4-BE49-F238E27FC236}">
                <a16:creationId xmlns:a16="http://schemas.microsoft.com/office/drawing/2014/main" id="{1CEC6DD5-469F-4422-8B82-810C12FE4E10}"/>
              </a:ext>
            </a:extLst>
          </p:cNvPr>
          <p:cNvSpPr txBox="1"/>
          <p:nvPr/>
        </p:nvSpPr>
        <p:spPr>
          <a:xfrm>
            <a:off x="279025" y="1715408"/>
            <a:ext cx="6456145" cy="2554545"/>
          </a:xfrm>
          <a:prstGeom prst="rect">
            <a:avLst/>
          </a:prstGeom>
          <a:noFill/>
        </p:spPr>
        <p:txBody>
          <a:bodyPr wrap="square" rtlCol="0">
            <a:spAutoFit/>
          </a:bodyPr>
          <a:lstStyle/>
          <a:p>
            <a:r>
              <a:rPr lang="en-US" sz="1600" dirty="0"/>
              <a:t>public class Rectangle implements Movable {</a:t>
            </a:r>
          </a:p>
          <a:p>
            <a:r>
              <a:rPr lang="en-US" sz="1600" dirty="0"/>
              <a:t>    int </a:t>
            </a:r>
            <a:r>
              <a:rPr lang="en-US" sz="1600" dirty="0" err="1"/>
              <a:t>x_coord</a:t>
            </a:r>
            <a:r>
              <a:rPr lang="en-US" sz="1600" dirty="0"/>
              <a:t>;</a:t>
            </a:r>
          </a:p>
          <a:p>
            <a:r>
              <a:rPr lang="en-US" sz="1600" dirty="0"/>
              <a:t>    public </a:t>
            </a:r>
            <a:r>
              <a:rPr lang="en-US" sz="1600" dirty="0" err="1"/>
              <a:t>boolean</a:t>
            </a:r>
            <a:r>
              <a:rPr lang="en-US" sz="1600" dirty="0"/>
              <a:t> </a:t>
            </a:r>
            <a:r>
              <a:rPr lang="en-US" sz="1600" dirty="0" err="1"/>
              <a:t>moveX</a:t>
            </a:r>
            <a:r>
              <a:rPr lang="en-US" sz="1600" dirty="0"/>
              <a:t>(int </a:t>
            </a:r>
            <a:r>
              <a:rPr lang="en-US" sz="1600" dirty="0" err="1"/>
              <a:t>dist_x</a:t>
            </a:r>
            <a:r>
              <a:rPr lang="en-US" sz="1600" dirty="0"/>
              <a:t>) {</a:t>
            </a:r>
          </a:p>
          <a:p>
            <a:r>
              <a:rPr lang="en-US" sz="1600" dirty="0"/>
              <a:t>        if(</a:t>
            </a:r>
            <a:r>
              <a:rPr lang="en-US" sz="1600" dirty="0" err="1"/>
              <a:t>x_coord</a:t>
            </a:r>
            <a:r>
              <a:rPr lang="en-US" sz="1600" dirty="0"/>
              <a:t> + </a:t>
            </a:r>
            <a:r>
              <a:rPr lang="en-US" sz="1600" dirty="0" err="1"/>
              <a:t>dist_x</a:t>
            </a:r>
            <a:r>
              <a:rPr lang="en-US" sz="1600" dirty="0"/>
              <a:t> &gt; MAX_X)</a:t>
            </a:r>
          </a:p>
          <a:p>
            <a:r>
              <a:rPr lang="en-US" sz="1600" dirty="0"/>
              <a:t>             return(false);</a:t>
            </a:r>
          </a:p>
          <a:p>
            <a:r>
              <a:rPr lang="en-US" sz="1600" dirty="0"/>
              <a:t>        else {</a:t>
            </a:r>
          </a:p>
          <a:p>
            <a:r>
              <a:rPr lang="en-US" sz="1600" dirty="0"/>
              <a:t>              </a:t>
            </a:r>
          </a:p>
          <a:p>
            <a:r>
              <a:rPr lang="en-US" sz="1600" dirty="0"/>
              <a:t> }</a:t>
            </a:r>
          </a:p>
          <a:p>
            <a:r>
              <a:rPr lang="en-US" sz="1600" dirty="0"/>
              <a:t>   }</a:t>
            </a:r>
          </a:p>
          <a:p>
            <a:r>
              <a:rPr lang="en-US" sz="1600" dirty="0"/>
              <a:t>}</a:t>
            </a:r>
          </a:p>
        </p:txBody>
      </p:sp>
      <p:sp>
        <p:nvSpPr>
          <p:cNvPr id="2" name="TextBox 1">
            <a:extLst>
              <a:ext uri="{FF2B5EF4-FFF2-40B4-BE49-F238E27FC236}">
                <a16:creationId xmlns:a16="http://schemas.microsoft.com/office/drawing/2014/main" id="{D1EFC78B-3C67-435B-8AB7-BC2656D6FA5C}"/>
              </a:ext>
            </a:extLst>
          </p:cNvPr>
          <p:cNvSpPr txBox="1"/>
          <p:nvPr/>
        </p:nvSpPr>
        <p:spPr>
          <a:xfrm>
            <a:off x="2597890" y="3693134"/>
            <a:ext cx="5722477" cy="430887"/>
          </a:xfrm>
          <a:prstGeom prst="rect">
            <a:avLst/>
          </a:prstGeom>
          <a:noFill/>
        </p:spPr>
        <p:txBody>
          <a:bodyPr wrap="square" rtlCol="0">
            <a:spAutoFit/>
          </a:bodyPr>
          <a:lstStyle/>
          <a:p>
            <a:r>
              <a:rPr lang="en-US" sz="2200" dirty="0"/>
              <a:t>PAIR / PEER PROGRAMMING</a:t>
            </a:r>
          </a:p>
        </p:txBody>
      </p:sp>
    </p:spTree>
    <p:extLst>
      <p:ext uri="{BB962C8B-B14F-4D97-AF65-F5344CB8AC3E}">
        <p14:creationId xmlns:p14="http://schemas.microsoft.com/office/powerpoint/2010/main" val="2640088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Extreme programming practices (a)</a:t>
            </a:r>
            <a:r>
              <a:rPr lang="en-GB" dirty="0"/>
              <a:t> </a:t>
            </a:r>
            <a:endParaRPr lang="en-US" dirty="0"/>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122149599"/>
              </p:ext>
            </p:extLst>
          </p:nvPr>
        </p:nvGraphicFramePr>
        <p:xfrm>
          <a:off x="349601" y="1704518"/>
          <a:ext cx="8513623" cy="4884436"/>
        </p:xfrm>
        <a:graphic>
          <a:graphicData uri="http://schemas.openxmlformats.org/drawingml/2006/table">
            <a:tbl>
              <a:tblPr/>
              <a:tblGrid>
                <a:gridCol w="2412986">
                  <a:extLst>
                    <a:ext uri="{9D8B030D-6E8A-4147-A177-3AD203B41FA5}">
                      <a16:colId xmlns:a16="http://schemas.microsoft.com/office/drawing/2014/main" val="20000"/>
                    </a:ext>
                  </a:extLst>
                </a:gridCol>
                <a:gridCol w="6100637">
                  <a:extLst>
                    <a:ext uri="{9D8B030D-6E8A-4147-A177-3AD203B41FA5}">
                      <a16:colId xmlns:a16="http://schemas.microsoft.com/office/drawing/2014/main" val="20001"/>
                    </a:ext>
                  </a:extLst>
                </a:gridCol>
              </a:tblGrid>
              <a:tr h="47738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a:ea typeface="Times New Roman" charset="0"/>
                          <a:cs typeface="Arial"/>
                        </a:rPr>
                        <a:t>Principle or practice</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18805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Incremental planning</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Requirements are recorded on story cards and the stories to be included in a release are determined by the time available and their relative priority. The developers break these stories into development ‘Tasks’. See Figures 3.5 and 3.6.</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702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Small releases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The minimal useful set of functionality that provides business value is developed first. Releases of the system are frequent and incrementally add functionality to the first release.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86130">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Simple design </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Enough design is carried out to meet the current requirements and no more.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83292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Test-first development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An automated unit test framework is used to write tests for a new piece of functionality before that functionality itself is implemented.</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83292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Refactoring</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All developers are expected to refactor the code continuously as soon as possible code improvements are found. This keeps the code simple and maintainable.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D943-33DE-495C-8BF3-A204E24650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E78476-C485-4ABA-96D2-FB06AA048D88}"/>
              </a:ext>
            </a:extLst>
          </p:cNvPr>
          <p:cNvSpPr>
            <a:spLocks noGrp="1"/>
          </p:cNvSpPr>
          <p:nvPr>
            <p:ph idx="1"/>
          </p:nvPr>
        </p:nvSpPr>
        <p:spPr>
          <a:xfrm>
            <a:off x="619433" y="1966452"/>
            <a:ext cx="7973962" cy="2953566"/>
          </a:xfrm>
        </p:spPr>
        <p:txBody>
          <a:bodyPr>
            <a:normAutofit fontScale="55000" lnSpcReduction="20000"/>
          </a:bodyPr>
          <a:lstStyle/>
          <a:p>
            <a:pPr marL="34290" indent="0">
              <a:buNone/>
            </a:pPr>
            <a:r>
              <a:rPr lang="en-US" dirty="0"/>
              <a:t>Release 1:</a:t>
            </a:r>
          </a:p>
          <a:p>
            <a:r>
              <a:rPr lang="en-US" dirty="0"/>
              <a:t>F1 (description  + priority + risk) </a:t>
            </a:r>
          </a:p>
          <a:p>
            <a:r>
              <a:rPr lang="en-US" dirty="0"/>
              <a:t>F2 (description  + priority + risk)</a:t>
            </a:r>
          </a:p>
          <a:p>
            <a:r>
              <a:rPr lang="en-US" dirty="0"/>
              <a:t>F3 (description  + priority + risk)</a:t>
            </a:r>
          </a:p>
          <a:p>
            <a:endParaRPr lang="en-US" dirty="0"/>
          </a:p>
          <a:p>
            <a:pPr marL="34290" indent="0">
              <a:buNone/>
            </a:pPr>
            <a:r>
              <a:rPr lang="en-US" dirty="0"/>
              <a:t>Release 2:</a:t>
            </a:r>
          </a:p>
          <a:p>
            <a:r>
              <a:rPr lang="en-US" dirty="0"/>
              <a:t>F4</a:t>
            </a:r>
          </a:p>
          <a:p>
            <a:r>
              <a:rPr lang="en-US" dirty="0"/>
              <a:t>F5</a:t>
            </a:r>
          </a:p>
          <a:p>
            <a:r>
              <a:rPr lang="en-US" dirty="0"/>
              <a:t>F6</a:t>
            </a:r>
          </a:p>
        </p:txBody>
      </p:sp>
      <p:sp>
        <p:nvSpPr>
          <p:cNvPr id="4" name="Date Placeholder 3">
            <a:extLst>
              <a:ext uri="{FF2B5EF4-FFF2-40B4-BE49-F238E27FC236}">
                <a16:creationId xmlns:a16="http://schemas.microsoft.com/office/drawing/2014/main" id="{355CE2BE-6285-45B5-8263-FA2A481D70C6}"/>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B05A06E3-DB66-4A29-B6B2-3CAD85E17AE7}"/>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53106FDF-0BDC-4ADD-A892-F4E2E5EEBA09}"/>
              </a:ext>
            </a:extLst>
          </p:cNvPr>
          <p:cNvSpPr>
            <a:spLocks noGrp="1"/>
          </p:cNvSpPr>
          <p:nvPr>
            <p:ph type="sldNum" sz="quarter" idx="12"/>
          </p:nvPr>
        </p:nvSpPr>
        <p:spPr/>
        <p:txBody>
          <a:bodyPr/>
          <a:lstStyle/>
          <a:p>
            <a:pPr>
              <a:defRPr/>
            </a:pPr>
            <a:fld id="{EAB5BBF0-B782-3644-AFE1-10103AC25370}" type="slidenum">
              <a:rPr lang="en-US" smtClean="0"/>
              <a:pPr>
                <a:defRPr/>
              </a:pPr>
              <a:t>35</a:t>
            </a:fld>
            <a:endParaRPr lang="en-US"/>
          </a:p>
        </p:txBody>
      </p:sp>
    </p:spTree>
    <p:extLst>
      <p:ext uri="{BB962C8B-B14F-4D97-AF65-F5344CB8AC3E}">
        <p14:creationId xmlns:p14="http://schemas.microsoft.com/office/powerpoint/2010/main" val="2329956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5EAD00-D70E-4699-A733-ECEB60B4CE4F}"/>
              </a:ext>
            </a:extLst>
          </p:cNvPr>
          <p:cNvSpPr>
            <a:spLocks noGrp="1"/>
          </p:cNvSpPr>
          <p:nvPr>
            <p:ph idx="1"/>
          </p:nvPr>
        </p:nvSpPr>
        <p:spPr>
          <a:xfrm>
            <a:off x="619433" y="2139871"/>
            <a:ext cx="7973962" cy="4129548"/>
          </a:xfrm>
        </p:spPr>
        <p:txBody>
          <a:bodyPr>
            <a:normAutofit fontScale="70000" lnSpcReduction="20000"/>
          </a:bodyPr>
          <a:lstStyle/>
          <a:p>
            <a:pPr marL="34290" indent="0">
              <a:buNone/>
            </a:pPr>
            <a:r>
              <a:rPr lang="en-US" dirty="0"/>
              <a:t>public class Dummy {</a:t>
            </a:r>
          </a:p>
          <a:p>
            <a:pPr marL="34290" indent="0">
              <a:buNone/>
            </a:pPr>
            <a:r>
              <a:rPr lang="en-US" b="1" dirty="0"/>
              <a:t>int dat1, dat2;</a:t>
            </a:r>
          </a:p>
          <a:p>
            <a:pPr marL="34290" indent="0">
              <a:buNone/>
            </a:pPr>
            <a:r>
              <a:rPr lang="en-US" b="1" dirty="0"/>
              <a:t>String var1, var2;</a:t>
            </a:r>
          </a:p>
          <a:p>
            <a:pPr marL="34290" indent="0">
              <a:buNone/>
            </a:pPr>
            <a:r>
              <a:rPr lang="en-US" b="1" dirty="0"/>
              <a:t>Hush[] animals;</a:t>
            </a:r>
          </a:p>
          <a:p>
            <a:pPr marL="34290" indent="0">
              <a:buNone/>
            </a:pPr>
            <a:r>
              <a:rPr lang="en-US" b="1" dirty="0"/>
              <a:t>….</a:t>
            </a:r>
          </a:p>
          <a:p>
            <a:pPr marL="34290" indent="0">
              <a:buNone/>
            </a:pPr>
            <a:r>
              <a:rPr lang="en-US" b="1" dirty="0"/>
              <a:t>….</a:t>
            </a:r>
          </a:p>
          <a:p>
            <a:pPr marL="34290" indent="0">
              <a:buNone/>
            </a:pPr>
            <a:r>
              <a:rPr lang="en-US" b="1" dirty="0"/>
              <a:t>….</a:t>
            </a:r>
          </a:p>
          <a:p>
            <a:pPr marL="34290" indent="0">
              <a:buNone/>
            </a:pPr>
            <a:r>
              <a:rPr lang="en-US" b="1" dirty="0"/>
              <a:t>… </a:t>
            </a:r>
          </a:p>
          <a:p>
            <a:pPr marL="34290" indent="0">
              <a:buNone/>
            </a:pPr>
            <a:r>
              <a:rPr lang="en-US" dirty="0"/>
              <a:t>public void meth1() {</a:t>
            </a:r>
          </a:p>
          <a:p>
            <a:pPr marL="34290" indent="0">
              <a:buNone/>
            </a:pPr>
            <a:r>
              <a:rPr lang="en-US" dirty="0"/>
              <a:t>}</a:t>
            </a:r>
          </a:p>
          <a:p>
            <a:pPr marL="34290" indent="0">
              <a:buNone/>
            </a:pPr>
            <a:r>
              <a:rPr lang="en-US" dirty="0"/>
              <a:t>}</a:t>
            </a:r>
          </a:p>
        </p:txBody>
      </p:sp>
      <p:sp>
        <p:nvSpPr>
          <p:cNvPr id="4" name="Date Placeholder 3">
            <a:extLst>
              <a:ext uri="{FF2B5EF4-FFF2-40B4-BE49-F238E27FC236}">
                <a16:creationId xmlns:a16="http://schemas.microsoft.com/office/drawing/2014/main" id="{090F0B1E-DC9F-4BC0-B015-313607FCC4CD}"/>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CDCC8EF6-C6C0-4604-A6B6-9F7E70B7A2C7}"/>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DCDB73DE-FFEB-4443-9937-F087F236BFF3}"/>
              </a:ext>
            </a:extLst>
          </p:cNvPr>
          <p:cNvSpPr>
            <a:spLocks noGrp="1"/>
          </p:cNvSpPr>
          <p:nvPr>
            <p:ph type="sldNum" sz="quarter" idx="12"/>
          </p:nvPr>
        </p:nvSpPr>
        <p:spPr/>
        <p:txBody>
          <a:bodyPr/>
          <a:lstStyle/>
          <a:p>
            <a:pPr>
              <a:defRPr/>
            </a:pPr>
            <a:fld id="{EAB5BBF0-B782-3644-AFE1-10103AC25370}" type="slidenum">
              <a:rPr lang="en-US" smtClean="0"/>
              <a:pPr>
                <a:defRPr/>
              </a:pPr>
              <a:t>36</a:t>
            </a:fld>
            <a:endParaRPr lang="en-US"/>
          </a:p>
        </p:txBody>
      </p:sp>
      <p:sp>
        <p:nvSpPr>
          <p:cNvPr id="7" name="TextBox 6">
            <a:extLst>
              <a:ext uri="{FF2B5EF4-FFF2-40B4-BE49-F238E27FC236}">
                <a16:creationId xmlns:a16="http://schemas.microsoft.com/office/drawing/2014/main" id="{434CE6B2-0F5B-4284-981F-0DBE4CFA684F}"/>
              </a:ext>
            </a:extLst>
          </p:cNvPr>
          <p:cNvSpPr txBox="1"/>
          <p:nvPr/>
        </p:nvSpPr>
        <p:spPr>
          <a:xfrm>
            <a:off x="3603794" y="3059206"/>
            <a:ext cx="1127232" cy="369332"/>
          </a:xfrm>
          <a:prstGeom prst="rect">
            <a:avLst/>
          </a:prstGeom>
          <a:noFill/>
        </p:spPr>
        <p:txBody>
          <a:bodyPr wrap="none" rtlCol="0">
            <a:spAutoFit/>
          </a:bodyPr>
          <a:lstStyle/>
          <a:p>
            <a:r>
              <a:rPr lang="en-US" dirty="0"/>
              <a:t>1000 lines</a:t>
            </a:r>
          </a:p>
        </p:txBody>
      </p:sp>
      <p:sp>
        <p:nvSpPr>
          <p:cNvPr id="8" name="TextBox 7">
            <a:extLst>
              <a:ext uri="{FF2B5EF4-FFF2-40B4-BE49-F238E27FC236}">
                <a16:creationId xmlns:a16="http://schemas.microsoft.com/office/drawing/2014/main" id="{493FF583-91F2-499D-A54C-1DD6126AAEDA}"/>
              </a:ext>
            </a:extLst>
          </p:cNvPr>
          <p:cNvSpPr txBox="1"/>
          <p:nvPr/>
        </p:nvSpPr>
        <p:spPr>
          <a:xfrm>
            <a:off x="3828636" y="5174877"/>
            <a:ext cx="777777" cy="369332"/>
          </a:xfrm>
          <a:prstGeom prst="rect">
            <a:avLst/>
          </a:prstGeom>
          <a:noFill/>
        </p:spPr>
        <p:txBody>
          <a:bodyPr wrap="none" rtlCol="0">
            <a:spAutoFit/>
          </a:bodyPr>
          <a:lstStyle/>
          <a:p>
            <a:r>
              <a:rPr lang="en-US" dirty="0"/>
              <a:t>5 lines</a:t>
            </a:r>
          </a:p>
        </p:txBody>
      </p:sp>
      <p:sp>
        <p:nvSpPr>
          <p:cNvPr id="9" name="TextBox 8">
            <a:extLst>
              <a:ext uri="{FF2B5EF4-FFF2-40B4-BE49-F238E27FC236}">
                <a16:creationId xmlns:a16="http://schemas.microsoft.com/office/drawing/2014/main" id="{7F96F004-96C6-48AE-B661-67DE22C32B38}"/>
              </a:ext>
            </a:extLst>
          </p:cNvPr>
          <p:cNvSpPr txBox="1"/>
          <p:nvPr/>
        </p:nvSpPr>
        <p:spPr>
          <a:xfrm>
            <a:off x="150681" y="534275"/>
            <a:ext cx="10085133" cy="584775"/>
          </a:xfrm>
          <a:prstGeom prst="rect">
            <a:avLst/>
          </a:prstGeom>
          <a:noFill/>
        </p:spPr>
        <p:txBody>
          <a:bodyPr wrap="none" rtlCol="0">
            <a:spAutoFit/>
          </a:bodyPr>
          <a:lstStyle/>
          <a:p>
            <a:r>
              <a:rPr lang="en-US" sz="3200" b="1" dirty="0"/>
              <a:t>Class : DATA (FIELDS: VARs + REFs) + METHODS (CODE)</a:t>
            </a:r>
          </a:p>
        </p:txBody>
      </p:sp>
      <p:sp>
        <p:nvSpPr>
          <p:cNvPr id="10" name="TextBox 9">
            <a:extLst>
              <a:ext uri="{FF2B5EF4-FFF2-40B4-BE49-F238E27FC236}">
                <a16:creationId xmlns:a16="http://schemas.microsoft.com/office/drawing/2014/main" id="{CE5E23FF-F1FC-40C0-8A6A-9B9B6CEEB719}"/>
              </a:ext>
            </a:extLst>
          </p:cNvPr>
          <p:cNvSpPr txBox="1"/>
          <p:nvPr/>
        </p:nvSpPr>
        <p:spPr>
          <a:xfrm>
            <a:off x="5269281" y="2843763"/>
            <a:ext cx="2072170" cy="584775"/>
          </a:xfrm>
          <a:prstGeom prst="rect">
            <a:avLst/>
          </a:prstGeom>
          <a:noFill/>
        </p:spPr>
        <p:txBody>
          <a:bodyPr wrap="none" rtlCol="0">
            <a:spAutoFit/>
          </a:bodyPr>
          <a:lstStyle/>
          <a:p>
            <a:r>
              <a:rPr lang="en-US" sz="3200" b="1" dirty="0"/>
              <a:t>99% DATA</a:t>
            </a:r>
          </a:p>
        </p:txBody>
      </p:sp>
      <p:sp>
        <p:nvSpPr>
          <p:cNvPr id="11" name="TextBox 10">
            <a:extLst>
              <a:ext uri="{FF2B5EF4-FFF2-40B4-BE49-F238E27FC236}">
                <a16:creationId xmlns:a16="http://schemas.microsoft.com/office/drawing/2014/main" id="{CA5F17D5-630D-4B88-B0BA-E87FDE6AD949}"/>
              </a:ext>
            </a:extLst>
          </p:cNvPr>
          <p:cNvSpPr txBox="1"/>
          <p:nvPr/>
        </p:nvSpPr>
        <p:spPr>
          <a:xfrm>
            <a:off x="5384973" y="4642774"/>
            <a:ext cx="1853392" cy="584775"/>
          </a:xfrm>
          <a:prstGeom prst="rect">
            <a:avLst/>
          </a:prstGeom>
          <a:noFill/>
        </p:spPr>
        <p:txBody>
          <a:bodyPr wrap="none" rtlCol="0">
            <a:spAutoFit/>
          </a:bodyPr>
          <a:lstStyle/>
          <a:p>
            <a:r>
              <a:rPr lang="en-US" sz="3200" b="1" dirty="0"/>
              <a:t>1% CODE</a:t>
            </a:r>
          </a:p>
        </p:txBody>
      </p:sp>
      <p:sp>
        <p:nvSpPr>
          <p:cNvPr id="12" name="TextBox 11">
            <a:extLst>
              <a:ext uri="{FF2B5EF4-FFF2-40B4-BE49-F238E27FC236}">
                <a16:creationId xmlns:a16="http://schemas.microsoft.com/office/drawing/2014/main" id="{E9F1B922-5E08-4BBF-9BAB-B2D7476492A1}"/>
              </a:ext>
            </a:extLst>
          </p:cNvPr>
          <p:cNvSpPr txBox="1"/>
          <p:nvPr/>
        </p:nvSpPr>
        <p:spPr>
          <a:xfrm>
            <a:off x="550605" y="1062653"/>
            <a:ext cx="7704738" cy="1077218"/>
          </a:xfrm>
          <a:prstGeom prst="rect">
            <a:avLst/>
          </a:prstGeom>
          <a:noFill/>
        </p:spPr>
        <p:txBody>
          <a:bodyPr wrap="none" rtlCol="0">
            <a:spAutoFit/>
          </a:bodyPr>
          <a:lstStyle/>
          <a:p>
            <a:pPr algn="ctr"/>
            <a:r>
              <a:rPr lang="en-US" sz="3200" b="1" dirty="0">
                <a:solidFill>
                  <a:srgbClr val="FF0000"/>
                </a:solidFill>
              </a:rPr>
              <a:t>DATA CLASS : BAD SMELL  -- </a:t>
            </a:r>
          </a:p>
          <a:p>
            <a:pPr algn="ctr"/>
            <a:r>
              <a:rPr lang="en-US" sz="3200" b="1" dirty="0">
                <a:solidFill>
                  <a:srgbClr val="FF0000"/>
                </a:solidFill>
              </a:rPr>
              <a:t>MAY LEAD TO BUG IN FUTURE RELEASES</a:t>
            </a:r>
          </a:p>
        </p:txBody>
      </p:sp>
      <p:sp>
        <p:nvSpPr>
          <p:cNvPr id="2" name="TextBox 1">
            <a:extLst>
              <a:ext uri="{FF2B5EF4-FFF2-40B4-BE49-F238E27FC236}">
                <a16:creationId xmlns:a16="http://schemas.microsoft.com/office/drawing/2014/main" id="{8FB160D4-7409-428A-B8F8-A4072D1D5340}"/>
              </a:ext>
            </a:extLst>
          </p:cNvPr>
          <p:cNvSpPr txBox="1"/>
          <p:nvPr/>
        </p:nvSpPr>
        <p:spPr>
          <a:xfrm>
            <a:off x="5220643" y="5456684"/>
            <a:ext cx="3411511" cy="584775"/>
          </a:xfrm>
          <a:prstGeom prst="rect">
            <a:avLst/>
          </a:prstGeom>
          <a:noFill/>
        </p:spPr>
        <p:txBody>
          <a:bodyPr wrap="none" rtlCol="0">
            <a:spAutoFit/>
          </a:bodyPr>
          <a:lstStyle/>
          <a:p>
            <a:pPr algn="ctr"/>
            <a:r>
              <a:rPr lang="en-US" sz="3200" b="1" dirty="0">
                <a:solidFill>
                  <a:srgbClr val="FF0000"/>
                </a:solidFill>
              </a:rPr>
              <a:t>TECHNICAL DEBT</a:t>
            </a:r>
          </a:p>
        </p:txBody>
      </p:sp>
    </p:spTree>
    <p:extLst>
      <p:ext uri="{BB962C8B-B14F-4D97-AF65-F5344CB8AC3E}">
        <p14:creationId xmlns:p14="http://schemas.microsoft.com/office/powerpoint/2010/main" val="1088875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0DE5699-3263-40C5-951F-C43B961BFF89}"/>
              </a:ext>
            </a:extLst>
          </p:cNvPr>
          <p:cNvSpPr>
            <a:spLocks noGrp="1"/>
          </p:cNvSpPr>
          <p:nvPr>
            <p:ph idx="1"/>
          </p:nvPr>
        </p:nvSpPr>
        <p:spPr>
          <a:xfrm>
            <a:off x="390833" y="886035"/>
            <a:ext cx="8628476" cy="5064492"/>
          </a:xfrm>
        </p:spPr>
        <p:txBody>
          <a:bodyPr>
            <a:normAutofit fontScale="55000" lnSpcReduction="20000"/>
          </a:bodyPr>
          <a:lstStyle/>
          <a:p>
            <a:pPr marL="34290" indent="0">
              <a:buNone/>
            </a:pPr>
            <a:r>
              <a:rPr lang="en-US" dirty="0"/>
              <a:t>public class Student {</a:t>
            </a:r>
          </a:p>
          <a:p>
            <a:pPr marL="34290" indent="0">
              <a:buNone/>
            </a:pPr>
            <a:r>
              <a:rPr lang="en-US" b="1" dirty="0"/>
              <a:t>private int id;</a:t>
            </a:r>
          </a:p>
          <a:p>
            <a:pPr marL="34290" indent="0">
              <a:buNone/>
            </a:pPr>
            <a:r>
              <a:rPr lang="en-US" b="1" dirty="0"/>
              <a:t>private String name;</a:t>
            </a:r>
          </a:p>
          <a:p>
            <a:pPr marL="34290" indent="0">
              <a:buNone/>
            </a:pPr>
            <a:r>
              <a:rPr lang="en-US" b="1" dirty="0"/>
              <a:t>private String major;</a:t>
            </a:r>
          </a:p>
          <a:p>
            <a:pPr marL="34290" indent="0">
              <a:buNone/>
            </a:pPr>
            <a:r>
              <a:rPr lang="en-US" b="1" dirty="0"/>
              <a:t>private double </a:t>
            </a:r>
            <a:r>
              <a:rPr lang="en-US" b="1" dirty="0" err="1"/>
              <a:t>gpa</a:t>
            </a:r>
            <a:r>
              <a:rPr lang="en-US" b="1" dirty="0"/>
              <a:t>;</a:t>
            </a:r>
          </a:p>
          <a:p>
            <a:pPr marL="34290" indent="0">
              <a:buNone/>
            </a:pPr>
            <a:r>
              <a:rPr lang="en-US" b="1" dirty="0"/>
              <a:t>private Course[] courses;</a:t>
            </a:r>
          </a:p>
          <a:p>
            <a:pPr marL="34290" indent="0">
              <a:buNone/>
            </a:pPr>
            <a:r>
              <a:rPr lang="en-US" b="1" dirty="0"/>
              <a:t>// constructors + getters + setters</a:t>
            </a:r>
          </a:p>
          <a:p>
            <a:pPr marL="34290" indent="0">
              <a:buNone/>
            </a:pPr>
            <a:r>
              <a:rPr lang="en-US" b="1" dirty="0"/>
              <a:t>// </a:t>
            </a:r>
            <a:r>
              <a:rPr lang="en-US" b="1" dirty="0" err="1"/>
              <a:t>toString</a:t>
            </a:r>
            <a:r>
              <a:rPr lang="en-US" b="1" dirty="0"/>
              <a:t>() + equals() </a:t>
            </a:r>
            <a:r>
              <a:rPr lang="en-US" b="1" dirty="0">
                <a:sym typeface="Wingdings" panose="05000000000000000000" pitchFamily="2" charset="2"/>
              </a:rPr>
              <a:t> METHODS FOR DATA</a:t>
            </a:r>
          </a:p>
          <a:p>
            <a:pPr marL="34290" indent="0">
              <a:buNone/>
            </a:pPr>
            <a:r>
              <a:rPr lang="en-US" b="1" dirty="0" err="1"/>
              <a:t>listCourses</a:t>
            </a:r>
            <a:r>
              <a:rPr lang="en-US" b="1" dirty="0"/>
              <a:t>();</a:t>
            </a:r>
          </a:p>
          <a:p>
            <a:pPr marL="34290" indent="0">
              <a:buNone/>
            </a:pPr>
            <a:r>
              <a:rPr lang="en-US" b="1" dirty="0" err="1"/>
              <a:t>addCourses</a:t>
            </a:r>
            <a:r>
              <a:rPr lang="en-US" b="1" dirty="0"/>
              <a:t>();</a:t>
            </a:r>
          </a:p>
          <a:p>
            <a:pPr marL="34290" indent="0">
              <a:buNone/>
            </a:pPr>
            <a:r>
              <a:rPr lang="en-US" b="1" dirty="0" err="1"/>
              <a:t>dropCourses</a:t>
            </a:r>
            <a:r>
              <a:rPr lang="en-US" b="1" dirty="0"/>
              <a:t>();</a:t>
            </a:r>
          </a:p>
          <a:p>
            <a:pPr marL="34290" indent="0">
              <a:buNone/>
            </a:pPr>
            <a:r>
              <a:rPr lang="en-US" b="1" dirty="0" err="1"/>
              <a:t>listDegreePlan</a:t>
            </a:r>
            <a:r>
              <a:rPr lang="en-US" b="1" dirty="0"/>
              <a:t>();</a:t>
            </a:r>
          </a:p>
          <a:p>
            <a:pPr marL="34290" indent="0">
              <a:buNone/>
            </a:pPr>
            <a:r>
              <a:rPr lang="en-US" b="1" dirty="0"/>
              <a:t>}</a:t>
            </a:r>
          </a:p>
          <a:p>
            <a:pPr marL="34290" indent="0">
              <a:buNone/>
            </a:pPr>
            <a:endParaRPr lang="en-US" b="1" dirty="0"/>
          </a:p>
          <a:p>
            <a:pPr marL="34290" indent="0">
              <a:buNone/>
            </a:pPr>
            <a:r>
              <a:rPr lang="en-US" b="1" dirty="0"/>
              <a:t>@deprecated</a:t>
            </a:r>
            <a:endParaRPr lang="en-US" dirty="0"/>
          </a:p>
        </p:txBody>
      </p:sp>
      <p:sp>
        <p:nvSpPr>
          <p:cNvPr id="8" name="Rectangle 7">
            <a:extLst>
              <a:ext uri="{FF2B5EF4-FFF2-40B4-BE49-F238E27FC236}">
                <a16:creationId xmlns:a16="http://schemas.microsoft.com/office/drawing/2014/main" id="{83BF1230-405C-46EE-B2FE-459888DD9D9E}"/>
              </a:ext>
            </a:extLst>
          </p:cNvPr>
          <p:cNvSpPr/>
          <p:nvPr/>
        </p:nvSpPr>
        <p:spPr>
          <a:xfrm>
            <a:off x="3558603" y="189406"/>
            <a:ext cx="4946354" cy="369332"/>
          </a:xfrm>
          <a:prstGeom prst="rect">
            <a:avLst/>
          </a:prstGeom>
        </p:spPr>
        <p:txBody>
          <a:bodyPr wrap="none">
            <a:spAutoFit/>
          </a:bodyPr>
          <a:lstStyle/>
          <a:p>
            <a:pPr marL="34290" indent="0">
              <a:buNone/>
            </a:pPr>
            <a:r>
              <a:rPr lang="en-US" b="1" dirty="0"/>
              <a:t>@deprecated // WILL BE REMOVED IN FUTURE</a:t>
            </a:r>
            <a:endParaRPr lang="en-US" dirty="0"/>
          </a:p>
        </p:txBody>
      </p:sp>
      <p:pic>
        <p:nvPicPr>
          <p:cNvPr id="9" name="Picture 8">
            <a:extLst>
              <a:ext uri="{FF2B5EF4-FFF2-40B4-BE49-F238E27FC236}">
                <a16:creationId xmlns:a16="http://schemas.microsoft.com/office/drawing/2014/main" id="{F1CD209E-DBA3-4147-B041-9F8EFE90628C}"/>
              </a:ext>
            </a:extLst>
          </p:cNvPr>
          <p:cNvPicPr>
            <a:picLocks noChangeAspect="1"/>
          </p:cNvPicPr>
          <p:nvPr/>
        </p:nvPicPr>
        <p:blipFill>
          <a:blip r:embed="rId2"/>
          <a:stretch>
            <a:fillRect/>
          </a:stretch>
        </p:blipFill>
        <p:spPr>
          <a:xfrm>
            <a:off x="133071" y="735904"/>
            <a:ext cx="9144000" cy="814192"/>
          </a:xfrm>
          <a:prstGeom prst="rect">
            <a:avLst/>
          </a:prstGeom>
        </p:spPr>
      </p:pic>
    </p:spTree>
    <p:extLst>
      <p:ext uri="{BB962C8B-B14F-4D97-AF65-F5344CB8AC3E}">
        <p14:creationId xmlns:p14="http://schemas.microsoft.com/office/powerpoint/2010/main" val="3785246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t>Extreme programming practices (b) : Class + Interface</a:t>
            </a:r>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371970122"/>
              </p:ext>
            </p:extLst>
          </p:nvPr>
        </p:nvGraphicFramePr>
        <p:xfrm>
          <a:off x="457199" y="1990725"/>
          <a:ext cx="8217271" cy="4446914"/>
        </p:xfrm>
        <a:graphic>
          <a:graphicData uri="http://schemas.openxmlformats.org/drawingml/2006/table">
            <a:tbl>
              <a:tblPr firstRow="1" bandRow="1">
                <a:tableStyleId>{69CF1AB2-1976-4502-BF36-3FF5EA218861}</a:tableStyleId>
              </a:tblPr>
              <a:tblGrid>
                <a:gridCol w="2285663">
                  <a:extLst>
                    <a:ext uri="{9D8B030D-6E8A-4147-A177-3AD203B41FA5}">
                      <a16:colId xmlns:a16="http://schemas.microsoft.com/office/drawing/2014/main" val="20000"/>
                    </a:ext>
                  </a:extLst>
                </a:gridCol>
                <a:gridCol w="5931608">
                  <a:extLst>
                    <a:ext uri="{9D8B030D-6E8A-4147-A177-3AD203B41FA5}">
                      <a16:colId xmlns:a16="http://schemas.microsoft.com/office/drawing/2014/main" val="20001"/>
                    </a:ext>
                  </a:extLst>
                </a:gridCol>
              </a:tblGrid>
              <a:tr h="612192">
                <a:tc>
                  <a:txBody>
                    <a:bodyPr/>
                    <a:lstStyle/>
                    <a:p>
                      <a:pPr algn="just">
                        <a:spcAft>
                          <a:spcPts val="0"/>
                        </a:spcAft>
                      </a:pPr>
                      <a:r>
                        <a:rPr lang="en-GB" sz="1600" b="0" dirty="0">
                          <a:latin typeface="Arial"/>
                          <a:cs typeface="Arial"/>
                        </a:rPr>
                        <a:t>Pair programming</a:t>
                      </a:r>
                      <a:endParaRPr lang="en-GB" sz="1600" b="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b="0" dirty="0">
                          <a:latin typeface="Arial"/>
                          <a:cs typeface="Arial"/>
                        </a:rPr>
                        <a:t>Developers work in pairs, checking each other’s work and providing the support to always do a good job.</a:t>
                      </a:r>
                      <a:endParaRPr lang="en-GB" sz="1600" b="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val="10000"/>
                  </a:ext>
                </a:extLst>
              </a:tr>
              <a:tr h="863614">
                <a:tc>
                  <a:txBody>
                    <a:bodyPr/>
                    <a:lstStyle/>
                    <a:p>
                      <a:pPr algn="just">
                        <a:spcAft>
                          <a:spcPts val="0"/>
                        </a:spcAft>
                      </a:pPr>
                      <a:r>
                        <a:rPr lang="en-GB" sz="1600" dirty="0">
                          <a:latin typeface="Arial"/>
                          <a:cs typeface="Arial"/>
                        </a:rPr>
                        <a:t>Collective ownership</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The pairs of developers work on all areas of the system, so that no islands of expertise develop and all the developers take responsibility for all of the code. Anyone can change anything.</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val="10001"/>
                  </a:ext>
                </a:extLst>
              </a:tr>
              <a:tr h="830234">
                <a:tc>
                  <a:txBody>
                    <a:bodyPr/>
                    <a:lstStyle/>
                    <a:p>
                      <a:pPr algn="just">
                        <a:spcAft>
                          <a:spcPts val="0"/>
                        </a:spcAft>
                      </a:pPr>
                      <a:r>
                        <a:rPr lang="en-GB" sz="1600" dirty="0">
                          <a:latin typeface="Arial"/>
                          <a:cs typeface="Arial"/>
                        </a:rPr>
                        <a:t>Continuous integration</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a:latin typeface="Arial"/>
                          <a:cs typeface="Arial"/>
                        </a:rPr>
                        <a:t>As soon as the work on a task is complete, it is integrated into the whole system. After any such integration, all the unit tests in the system must pass.</a:t>
                      </a:r>
                      <a:endParaRPr lang="en-GB" sz="160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val="10002"/>
                  </a:ext>
                </a:extLst>
              </a:tr>
              <a:tr h="830234">
                <a:tc>
                  <a:txBody>
                    <a:bodyPr/>
                    <a:lstStyle/>
                    <a:p>
                      <a:pPr algn="just">
                        <a:spcAft>
                          <a:spcPts val="0"/>
                        </a:spcAft>
                      </a:pPr>
                      <a:r>
                        <a:rPr lang="en-GB" sz="1600" dirty="0">
                          <a:latin typeface="Arial"/>
                          <a:cs typeface="Arial"/>
                        </a:rPr>
                        <a:t>Sustainable pace</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Large amounts of overtime are not considered acceptable as the net effect is often to reduce code quality and medium term productivity</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val="10003"/>
                  </a:ext>
                </a:extLst>
              </a:tr>
              <a:tr h="1283088">
                <a:tc>
                  <a:txBody>
                    <a:bodyPr/>
                    <a:lstStyle/>
                    <a:p>
                      <a:pPr algn="just">
                        <a:spcAft>
                          <a:spcPts val="0"/>
                        </a:spcAft>
                      </a:pPr>
                      <a:r>
                        <a:rPr lang="en-GB" sz="1600" b="1" dirty="0">
                          <a:latin typeface="Arial"/>
                          <a:cs typeface="Arial"/>
                        </a:rPr>
                        <a:t>On-site customer (PAYING SOMEONE TO ASSIST YOU FOR SOMETHING YOU ARE PAID FOR!)</a:t>
                      </a:r>
                      <a:endParaRPr lang="en-GB" sz="1600" b="1"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A representative of the end-user of the system (the customer) should be available full time for the use of the XP team. In an extreme programming process, the customer is a member of the development team and is responsible for bringing system requirements to the team for implementation.</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495E8-A5B5-4E13-8741-3A2364AD48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4C0199-B730-4058-B9EF-423FC4E9700B}"/>
              </a:ext>
            </a:extLst>
          </p:cNvPr>
          <p:cNvSpPr>
            <a:spLocks noGrp="1"/>
          </p:cNvSpPr>
          <p:nvPr>
            <p:ph idx="1"/>
          </p:nvPr>
        </p:nvSpPr>
        <p:spPr/>
        <p:txBody>
          <a:bodyPr/>
          <a:lstStyle/>
          <a:p>
            <a:pPr marL="34290" indent="0">
              <a:buNone/>
            </a:pPr>
            <a:r>
              <a:rPr lang="en-US" dirty="0"/>
              <a:t>public abstract Student </a:t>
            </a:r>
            <a:r>
              <a:rPr lang="en-US" dirty="0" err="1"/>
              <a:t>factoryMethdod</a:t>
            </a:r>
            <a:r>
              <a:rPr lang="en-US" dirty="0"/>
              <a:t>();</a:t>
            </a:r>
          </a:p>
          <a:p>
            <a:pPr marL="34290" indent="0">
              <a:buNone/>
            </a:pPr>
            <a:r>
              <a:rPr lang="en-US" dirty="0"/>
              <a:t>public abstract Student </a:t>
            </a:r>
            <a:r>
              <a:rPr lang="en-US" dirty="0" err="1"/>
              <a:t>factoryMethod</a:t>
            </a:r>
            <a:r>
              <a:rPr lang="en-US" dirty="0"/>
              <a:t>(int id, String name);</a:t>
            </a:r>
          </a:p>
        </p:txBody>
      </p:sp>
      <p:sp>
        <p:nvSpPr>
          <p:cNvPr id="4" name="Date Placeholder 3">
            <a:extLst>
              <a:ext uri="{FF2B5EF4-FFF2-40B4-BE49-F238E27FC236}">
                <a16:creationId xmlns:a16="http://schemas.microsoft.com/office/drawing/2014/main" id="{98CF30B7-BE2F-42F0-A53D-71BA828404B6}"/>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26A611BC-19A6-4BBA-A722-658D62451044}"/>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A3443DC2-B1CE-4533-B6FB-EC49A06866CC}"/>
              </a:ext>
            </a:extLst>
          </p:cNvPr>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Tree>
    <p:extLst>
      <p:ext uri="{BB962C8B-B14F-4D97-AF65-F5344CB8AC3E}">
        <p14:creationId xmlns:p14="http://schemas.microsoft.com/office/powerpoint/2010/main" val="370424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97FB-284F-4D59-A355-B32D7AAE7A39}"/>
              </a:ext>
            </a:extLst>
          </p:cNvPr>
          <p:cNvSpPr>
            <a:spLocks noGrp="1"/>
          </p:cNvSpPr>
          <p:nvPr>
            <p:ph type="title"/>
          </p:nvPr>
        </p:nvSpPr>
        <p:spPr/>
        <p:txBody>
          <a:bodyPr/>
          <a:lstStyle/>
          <a:p>
            <a:r>
              <a:rPr lang="en-US" dirty="0"/>
              <a:t>Course Learning Outcomes</a:t>
            </a:r>
          </a:p>
        </p:txBody>
      </p:sp>
      <p:sp>
        <p:nvSpPr>
          <p:cNvPr id="3" name="Content Placeholder 2">
            <a:extLst>
              <a:ext uri="{FF2B5EF4-FFF2-40B4-BE49-F238E27FC236}">
                <a16:creationId xmlns:a16="http://schemas.microsoft.com/office/drawing/2014/main" id="{170D327A-0005-4691-A59F-BDBDC6CA2AAA}"/>
              </a:ext>
            </a:extLst>
          </p:cNvPr>
          <p:cNvSpPr>
            <a:spLocks noGrp="1"/>
          </p:cNvSpPr>
          <p:nvPr>
            <p:ph idx="1"/>
          </p:nvPr>
        </p:nvSpPr>
        <p:spPr/>
        <p:txBody>
          <a:bodyPr/>
          <a:lstStyle/>
          <a:p>
            <a:r>
              <a:rPr lang="en-US" b="1" dirty="0"/>
              <a:t>CLO1:</a:t>
            </a:r>
            <a:r>
              <a:rPr lang="en-US" dirty="0"/>
              <a:t> Recognize Software Engineering principles, life cycle</a:t>
            </a:r>
            <a:r>
              <a:rPr lang="en-US" b="1" dirty="0"/>
              <a:t> </a:t>
            </a:r>
            <a:r>
              <a:rPr lang="en-US" dirty="0"/>
              <a:t>phases, processes, and activities.</a:t>
            </a:r>
          </a:p>
          <a:p>
            <a:r>
              <a:rPr lang="en-US" b="1" dirty="0"/>
              <a:t>CLO2:</a:t>
            </a:r>
            <a:r>
              <a:rPr lang="en-US" dirty="0"/>
              <a:t> Demonstrate the ability to select and tailor a software process based on system requirements.  </a:t>
            </a:r>
          </a:p>
          <a:p>
            <a:endParaRPr lang="en-US" dirty="0"/>
          </a:p>
          <a:p>
            <a:endParaRPr lang="en-US" dirty="0"/>
          </a:p>
        </p:txBody>
      </p:sp>
      <p:sp>
        <p:nvSpPr>
          <p:cNvPr id="4" name="Date Placeholder 3">
            <a:extLst>
              <a:ext uri="{FF2B5EF4-FFF2-40B4-BE49-F238E27FC236}">
                <a16:creationId xmlns:a16="http://schemas.microsoft.com/office/drawing/2014/main" id="{1FE44B40-AB5E-47C0-AE29-F5381F2AA9EB}"/>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001E19DB-661A-46EE-8F67-135B71176E9C}"/>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A04FDF34-92BB-481E-B6D8-155C27FBC9E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Tree>
    <p:extLst>
      <p:ext uri="{BB962C8B-B14F-4D97-AF65-F5344CB8AC3E}">
        <p14:creationId xmlns:p14="http://schemas.microsoft.com/office/powerpoint/2010/main" val="1053473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Rectangle 2"/>
          <p:cNvSpPr>
            <a:spLocks noGrp="1" noChangeArrowheads="1"/>
          </p:cNvSpPr>
          <p:nvPr>
            <p:ph type="title"/>
          </p:nvPr>
        </p:nvSpPr>
        <p:spPr/>
        <p:txBody>
          <a:bodyPr/>
          <a:lstStyle/>
          <a:p>
            <a:r>
              <a:rPr lang="en-US" dirty="0"/>
              <a:t>XP and Agile Principles</a:t>
            </a:r>
          </a:p>
        </p:txBody>
      </p:sp>
      <p:sp>
        <p:nvSpPr>
          <p:cNvPr id="1169411" name="Rectangle 3"/>
          <p:cNvSpPr>
            <a:spLocks noGrp="1" noChangeArrowheads="1"/>
          </p:cNvSpPr>
          <p:nvPr>
            <p:ph idx="1"/>
          </p:nvPr>
        </p:nvSpPr>
        <p:spPr/>
        <p:txBody>
          <a:bodyPr>
            <a:normAutofit fontScale="85000" lnSpcReduction="20000"/>
          </a:bodyPr>
          <a:lstStyle/>
          <a:p>
            <a:r>
              <a:rPr lang="en-US" sz="2400" dirty="0"/>
              <a:t>Incremental development is supported through small, frequent system releases.</a:t>
            </a:r>
          </a:p>
          <a:p>
            <a:pPr lvl="1"/>
            <a:r>
              <a:rPr lang="en-US" sz="2000" dirty="0"/>
              <a:t>Requirements are based on simple customer stories or scenarios that are used as a basis for deciding what functionality should be included in a system increment.</a:t>
            </a:r>
          </a:p>
          <a:p>
            <a:r>
              <a:rPr lang="en-US" sz="2400" dirty="0"/>
              <a:t>Customer involvement means full-time customer engagement with the team.</a:t>
            </a:r>
          </a:p>
          <a:p>
            <a:pPr lvl="1"/>
            <a:r>
              <a:rPr lang="en-US" sz="2000" dirty="0"/>
              <a:t>The customer representative takes part in the development and is responsible for defining acceptance tests for the system.</a:t>
            </a:r>
          </a:p>
          <a:p>
            <a:r>
              <a:rPr lang="en-US" sz="2400" dirty="0"/>
              <a:t>People not process through pair programming, collective ownership and a sustainable development process that avoids long working hours.</a:t>
            </a:r>
          </a:p>
          <a:p>
            <a:r>
              <a:rPr lang="en-US" sz="2400" dirty="0"/>
              <a:t>Change supported through regular system releases to customers, test-first development, refactoring to avoid code degeneration, and continuous integration of new functionality.</a:t>
            </a:r>
          </a:p>
          <a:p>
            <a:r>
              <a:rPr lang="en-US" sz="2400" dirty="0"/>
              <a:t>Maintaining simplicity through constant refactoring of code quality and by using simple designs that do not unnecessarily anticipate future changes to the system.</a:t>
            </a:r>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Influential XP practices</a:t>
            </a:r>
          </a:p>
        </p:txBody>
      </p:sp>
      <p:sp>
        <p:nvSpPr>
          <p:cNvPr id="3" name="Content Placeholder 2"/>
          <p:cNvSpPr>
            <a:spLocks noGrp="1"/>
          </p:cNvSpPr>
          <p:nvPr>
            <p:ph idx="1"/>
          </p:nvPr>
        </p:nvSpPr>
        <p:spPr/>
        <p:txBody>
          <a:bodyPr>
            <a:normAutofit fontScale="92500" lnSpcReduction="20000"/>
          </a:bodyPr>
          <a:lstStyle/>
          <a:p>
            <a:r>
              <a:rPr lang="en-US" dirty="0"/>
              <a:t>Extreme programming has a technical focus and is not easy to integrate with management practice in most organizations.</a:t>
            </a:r>
          </a:p>
          <a:p>
            <a:r>
              <a:rPr lang="en-US" dirty="0"/>
              <a:t>Consequently, while agile development uses practices from XP, the method as originally defined is not widely used.</a:t>
            </a:r>
          </a:p>
          <a:p>
            <a:r>
              <a:rPr lang="en-US" dirty="0"/>
              <a:t>Key practices</a:t>
            </a:r>
          </a:p>
          <a:p>
            <a:pPr lvl="1"/>
            <a:r>
              <a:rPr lang="en-US" dirty="0"/>
              <a:t>User stories for specification</a:t>
            </a:r>
          </a:p>
          <a:p>
            <a:pPr lvl="1"/>
            <a:r>
              <a:rPr lang="en-US" dirty="0"/>
              <a:t>Refactoring</a:t>
            </a:r>
          </a:p>
          <a:p>
            <a:pPr lvl="1"/>
            <a:r>
              <a:rPr lang="en-US" dirty="0"/>
              <a:t>Test-first development</a:t>
            </a:r>
          </a:p>
          <a:p>
            <a:pPr lvl="1"/>
            <a:r>
              <a:rPr lang="en-US" dirty="0"/>
              <a:t>Pair programming</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Tree>
    <p:extLst>
      <p:ext uri="{BB962C8B-B14F-4D97-AF65-F5344CB8AC3E}">
        <p14:creationId xmlns:p14="http://schemas.microsoft.com/office/powerpoint/2010/main" val="324664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en-US" dirty="0"/>
              <a:t>User stories for requirements</a:t>
            </a:r>
          </a:p>
        </p:txBody>
      </p:sp>
      <p:sp>
        <p:nvSpPr>
          <p:cNvPr id="1170435" name="Rectangle 3"/>
          <p:cNvSpPr>
            <a:spLocks noGrp="1" noChangeArrowheads="1"/>
          </p:cNvSpPr>
          <p:nvPr>
            <p:ph idx="1"/>
          </p:nvPr>
        </p:nvSpPr>
        <p:spPr/>
        <p:txBody>
          <a:bodyPr>
            <a:normAutofit fontScale="85000" lnSpcReduction="10000"/>
          </a:bodyPr>
          <a:lstStyle/>
          <a:p>
            <a:r>
              <a:rPr lang="en-US" dirty="0"/>
              <a:t>In XP, a customer or user is part of the XP team and is responsible for making decisions on requirements.</a:t>
            </a:r>
          </a:p>
          <a:p>
            <a:r>
              <a:rPr lang="en-US" dirty="0"/>
              <a:t>User requirements are expressed as user stories or scenarios.</a:t>
            </a:r>
          </a:p>
          <a:p>
            <a:r>
              <a:rPr lang="en-US" dirty="0"/>
              <a:t>These are written on cards and the development team break them down into implementation tasks. These tasks are the basis of schedule and cost estimates.</a:t>
            </a:r>
          </a:p>
          <a:p>
            <a:r>
              <a:rPr lang="en-US" dirty="0"/>
              <a:t>The customer chooses the stories for inclusion in the next release based on their priorities and the schedule estimates.</a:t>
            </a:r>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4F59-A051-4953-B2DB-7F84842B479F}"/>
              </a:ext>
            </a:extLst>
          </p:cNvPr>
          <p:cNvSpPr>
            <a:spLocks noGrp="1"/>
          </p:cNvSpPr>
          <p:nvPr>
            <p:ph type="title"/>
          </p:nvPr>
        </p:nvSpPr>
        <p:spPr/>
        <p:txBody>
          <a:bodyPr/>
          <a:lstStyle/>
          <a:p>
            <a:pPr algn="ctr"/>
            <a:r>
              <a:rPr lang="en-US" dirty="0"/>
              <a:t>User Story in a Nutshell</a:t>
            </a:r>
          </a:p>
        </p:txBody>
      </p:sp>
      <p:sp>
        <p:nvSpPr>
          <p:cNvPr id="4" name="Date Placeholder 3">
            <a:extLst>
              <a:ext uri="{FF2B5EF4-FFF2-40B4-BE49-F238E27FC236}">
                <a16:creationId xmlns:a16="http://schemas.microsoft.com/office/drawing/2014/main" id="{EF050E95-50BD-4B83-8A26-0B0655B90F86}"/>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478DB548-C1F6-435F-A307-B1BAAB2DBAF9}"/>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3D193BB1-369F-4B55-80EF-EE05EE80E857}"/>
              </a:ext>
            </a:extLst>
          </p:cNvPr>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pic>
        <p:nvPicPr>
          <p:cNvPr id="7" name="Picture 6">
            <a:extLst>
              <a:ext uri="{FF2B5EF4-FFF2-40B4-BE49-F238E27FC236}">
                <a16:creationId xmlns:a16="http://schemas.microsoft.com/office/drawing/2014/main" id="{6632945C-1E15-4ABC-AD21-20CE0E9382C7}"/>
              </a:ext>
            </a:extLst>
          </p:cNvPr>
          <p:cNvPicPr>
            <a:picLocks noChangeAspect="1"/>
          </p:cNvPicPr>
          <p:nvPr/>
        </p:nvPicPr>
        <p:blipFill>
          <a:blip r:embed="rId2"/>
          <a:stretch>
            <a:fillRect/>
          </a:stretch>
        </p:blipFill>
        <p:spPr>
          <a:xfrm>
            <a:off x="1053697" y="1438835"/>
            <a:ext cx="7105431" cy="4848225"/>
          </a:xfrm>
          <a:prstGeom prst="rect">
            <a:avLst/>
          </a:prstGeom>
        </p:spPr>
      </p:pic>
    </p:spTree>
    <p:extLst>
      <p:ext uri="{BB962C8B-B14F-4D97-AF65-F5344CB8AC3E}">
        <p14:creationId xmlns:p14="http://schemas.microsoft.com/office/powerpoint/2010/main" val="2206766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AA18-F5C1-4CBF-B1FF-71033AD93F5A}"/>
              </a:ext>
            </a:extLst>
          </p:cNvPr>
          <p:cNvSpPr>
            <a:spLocks noGrp="1"/>
          </p:cNvSpPr>
          <p:nvPr>
            <p:ph type="title"/>
          </p:nvPr>
        </p:nvSpPr>
        <p:spPr/>
        <p:txBody>
          <a:bodyPr/>
          <a:lstStyle/>
          <a:p>
            <a:pPr algn="ctr"/>
            <a:r>
              <a:rPr lang="en-US" dirty="0"/>
              <a:t>User Story: Example</a:t>
            </a:r>
          </a:p>
        </p:txBody>
      </p:sp>
      <p:sp>
        <p:nvSpPr>
          <p:cNvPr id="3" name="Content Placeholder 2">
            <a:extLst>
              <a:ext uri="{FF2B5EF4-FFF2-40B4-BE49-F238E27FC236}">
                <a16:creationId xmlns:a16="http://schemas.microsoft.com/office/drawing/2014/main" id="{633DF502-1E35-4587-BFDE-90CFEE54243D}"/>
              </a:ext>
            </a:extLst>
          </p:cNvPr>
          <p:cNvSpPr>
            <a:spLocks noGrp="1"/>
          </p:cNvSpPr>
          <p:nvPr>
            <p:ph idx="1"/>
          </p:nvPr>
        </p:nvSpPr>
        <p:spPr/>
        <p:txBody>
          <a:bodyPr/>
          <a:lstStyle/>
          <a:p>
            <a:r>
              <a:rPr lang="en-US" b="1" u="sng" dirty="0"/>
              <a:t>Template:</a:t>
            </a:r>
            <a:r>
              <a:rPr lang="en-US" dirty="0"/>
              <a:t> As a &lt;</a:t>
            </a:r>
            <a:r>
              <a:rPr lang="en-US" b="1" dirty="0">
                <a:solidFill>
                  <a:srgbClr val="FF0000"/>
                </a:solidFill>
              </a:rPr>
              <a:t>role</a:t>
            </a:r>
            <a:r>
              <a:rPr lang="en-US" dirty="0"/>
              <a:t>&gt; I can &lt;capability&gt;, so that &lt;receive benefit&gt;</a:t>
            </a:r>
          </a:p>
          <a:p>
            <a:endParaRPr lang="en-US" b="1" u="sng" dirty="0"/>
          </a:p>
          <a:p>
            <a:r>
              <a:rPr lang="en-US" b="1" u="sng" dirty="0"/>
              <a:t>Example:</a:t>
            </a:r>
            <a:r>
              <a:rPr lang="en-US" dirty="0"/>
              <a:t> As a manager, I want to be able to view the status of ongoing work, so that I can plan when to deliver it to senior leadership.</a:t>
            </a:r>
          </a:p>
          <a:p>
            <a:pPr marL="34290" indent="0">
              <a:buNone/>
            </a:pPr>
            <a:endParaRPr lang="en-US" dirty="0"/>
          </a:p>
        </p:txBody>
      </p:sp>
      <p:sp>
        <p:nvSpPr>
          <p:cNvPr id="4" name="Date Placeholder 3">
            <a:extLst>
              <a:ext uri="{FF2B5EF4-FFF2-40B4-BE49-F238E27FC236}">
                <a16:creationId xmlns:a16="http://schemas.microsoft.com/office/drawing/2014/main" id="{992F3817-FB91-431C-80B9-D03BFE4ABBCA}"/>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6C0C2CB2-4A9F-4F01-96C1-BEF9035DD490}"/>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96BA4F82-37EC-4AD2-8E02-40C6F1A29691}"/>
              </a:ext>
            </a:extLst>
          </p:cNvPr>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Tree>
    <p:extLst>
      <p:ext uri="{BB962C8B-B14F-4D97-AF65-F5344CB8AC3E}">
        <p14:creationId xmlns:p14="http://schemas.microsoft.com/office/powerpoint/2010/main" val="2765543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AA18-F5C1-4CBF-B1FF-71033AD93F5A}"/>
              </a:ext>
            </a:extLst>
          </p:cNvPr>
          <p:cNvSpPr>
            <a:spLocks noGrp="1"/>
          </p:cNvSpPr>
          <p:nvPr>
            <p:ph type="title"/>
          </p:nvPr>
        </p:nvSpPr>
        <p:spPr/>
        <p:txBody>
          <a:bodyPr/>
          <a:lstStyle/>
          <a:p>
            <a:pPr algn="ctr"/>
            <a:r>
              <a:rPr lang="en-US" dirty="0"/>
              <a:t>User Story: Example (2)</a:t>
            </a:r>
          </a:p>
        </p:txBody>
      </p:sp>
      <p:sp>
        <p:nvSpPr>
          <p:cNvPr id="3" name="Content Placeholder 2">
            <a:extLst>
              <a:ext uri="{FF2B5EF4-FFF2-40B4-BE49-F238E27FC236}">
                <a16:creationId xmlns:a16="http://schemas.microsoft.com/office/drawing/2014/main" id="{633DF502-1E35-4587-BFDE-90CFEE54243D}"/>
              </a:ext>
            </a:extLst>
          </p:cNvPr>
          <p:cNvSpPr>
            <a:spLocks noGrp="1"/>
          </p:cNvSpPr>
          <p:nvPr>
            <p:ph idx="1"/>
          </p:nvPr>
        </p:nvSpPr>
        <p:spPr/>
        <p:txBody>
          <a:bodyPr/>
          <a:lstStyle/>
          <a:p>
            <a:r>
              <a:rPr lang="en-US" b="1" u="sng" dirty="0"/>
              <a:t>Template:</a:t>
            </a:r>
            <a:r>
              <a:rPr lang="en-US" dirty="0"/>
              <a:t> In order to &lt;receive benefit&gt; as a &lt;role&gt;, I can &lt;goal/desire&gt;</a:t>
            </a:r>
          </a:p>
          <a:p>
            <a:endParaRPr lang="en-US" b="1" u="sng" dirty="0"/>
          </a:p>
          <a:p>
            <a:r>
              <a:rPr lang="en-US" b="1" u="sng" dirty="0"/>
              <a:t>Example:</a:t>
            </a:r>
            <a:r>
              <a:rPr lang="en-US" dirty="0"/>
              <a:t> To add new friends to my profile as a user, I should be able to send friend requests to other users.</a:t>
            </a:r>
          </a:p>
        </p:txBody>
      </p:sp>
      <p:sp>
        <p:nvSpPr>
          <p:cNvPr id="4" name="Date Placeholder 3">
            <a:extLst>
              <a:ext uri="{FF2B5EF4-FFF2-40B4-BE49-F238E27FC236}">
                <a16:creationId xmlns:a16="http://schemas.microsoft.com/office/drawing/2014/main" id="{992F3817-FB91-431C-80B9-D03BFE4ABBCA}"/>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6C0C2CB2-4A9F-4F01-96C1-BEF9035DD490}"/>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96BA4F82-37EC-4AD2-8E02-40C6F1A29691}"/>
              </a:ext>
            </a:extLst>
          </p:cNvPr>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Tree>
    <p:extLst>
      <p:ext uri="{BB962C8B-B14F-4D97-AF65-F5344CB8AC3E}">
        <p14:creationId xmlns:p14="http://schemas.microsoft.com/office/powerpoint/2010/main" val="1671529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AA18-F5C1-4CBF-B1FF-71033AD93F5A}"/>
              </a:ext>
            </a:extLst>
          </p:cNvPr>
          <p:cNvSpPr>
            <a:spLocks noGrp="1"/>
          </p:cNvSpPr>
          <p:nvPr>
            <p:ph type="title"/>
          </p:nvPr>
        </p:nvSpPr>
        <p:spPr/>
        <p:txBody>
          <a:bodyPr/>
          <a:lstStyle/>
          <a:p>
            <a:pPr algn="ctr"/>
            <a:r>
              <a:rPr lang="en-US" dirty="0"/>
              <a:t>User Story: Example (3)</a:t>
            </a:r>
          </a:p>
        </p:txBody>
      </p:sp>
      <p:sp>
        <p:nvSpPr>
          <p:cNvPr id="3" name="Content Placeholder 2">
            <a:extLst>
              <a:ext uri="{FF2B5EF4-FFF2-40B4-BE49-F238E27FC236}">
                <a16:creationId xmlns:a16="http://schemas.microsoft.com/office/drawing/2014/main" id="{633DF502-1E35-4587-BFDE-90CFEE54243D}"/>
              </a:ext>
            </a:extLst>
          </p:cNvPr>
          <p:cNvSpPr>
            <a:spLocks noGrp="1"/>
          </p:cNvSpPr>
          <p:nvPr>
            <p:ph idx="1"/>
          </p:nvPr>
        </p:nvSpPr>
        <p:spPr/>
        <p:txBody>
          <a:bodyPr/>
          <a:lstStyle/>
          <a:p>
            <a:r>
              <a:rPr lang="en-US" b="1" u="sng" dirty="0"/>
              <a:t>Template:</a:t>
            </a:r>
            <a:r>
              <a:rPr lang="en-US" dirty="0"/>
              <a:t> As a &lt;role&gt;, I can &lt;goal/desire&gt;, so that &lt;why&gt;</a:t>
            </a:r>
          </a:p>
          <a:p>
            <a:endParaRPr lang="en-US" b="1" u="sng" dirty="0"/>
          </a:p>
          <a:p>
            <a:r>
              <a:rPr lang="en-US" b="1" u="sng" dirty="0"/>
              <a:t>Example:</a:t>
            </a:r>
            <a:r>
              <a:rPr lang="en-US" dirty="0"/>
              <a:t> I want a mobile app for e-commerce using </a:t>
            </a:r>
            <a:r>
              <a:rPr lang="en-US"/>
              <a:t>all mobile OS’s.</a:t>
            </a:r>
            <a:endParaRPr lang="en-US" dirty="0"/>
          </a:p>
        </p:txBody>
      </p:sp>
      <p:sp>
        <p:nvSpPr>
          <p:cNvPr id="4" name="Date Placeholder 3">
            <a:extLst>
              <a:ext uri="{FF2B5EF4-FFF2-40B4-BE49-F238E27FC236}">
                <a16:creationId xmlns:a16="http://schemas.microsoft.com/office/drawing/2014/main" id="{992F3817-FB91-431C-80B9-D03BFE4ABBCA}"/>
              </a:ext>
            </a:extLst>
          </p:cNvPr>
          <p:cNvSpPr>
            <a:spLocks noGrp="1"/>
          </p:cNvSpPr>
          <p:nvPr>
            <p:ph type="dt" sz="half" idx="10"/>
          </p:nvPr>
        </p:nvSpPr>
        <p:spPr/>
        <p:txBody>
          <a:bodyPr/>
          <a:lstStyle/>
          <a:p>
            <a:pPr>
              <a:defRPr/>
            </a:pPr>
            <a:r>
              <a:rPr lang="en-GB" dirty="0"/>
              <a:t>30/10/2014</a:t>
            </a:r>
            <a:endParaRPr lang="en-US" dirty="0"/>
          </a:p>
        </p:txBody>
      </p:sp>
      <p:sp>
        <p:nvSpPr>
          <p:cNvPr id="5" name="Footer Placeholder 4">
            <a:extLst>
              <a:ext uri="{FF2B5EF4-FFF2-40B4-BE49-F238E27FC236}">
                <a16:creationId xmlns:a16="http://schemas.microsoft.com/office/drawing/2014/main" id="{6C0C2CB2-4A9F-4F01-96C1-BEF9035DD490}"/>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96BA4F82-37EC-4AD2-8E02-40C6F1A29691}"/>
              </a:ext>
            </a:extLst>
          </p:cNvPr>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Tree>
    <p:extLst>
      <p:ext uri="{BB962C8B-B14F-4D97-AF65-F5344CB8AC3E}">
        <p14:creationId xmlns:p14="http://schemas.microsoft.com/office/powerpoint/2010/main" val="886703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AA18-F5C1-4CBF-B1FF-71033AD93F5A}"/>
              </a:ext>
            </a:extLst>
          </p:cNvPr>
          <p:cNvSpPr>
            <a:spLocks noGrp="1"/>
          </p:cNvSpPr>
          <p:nvPr>
            <p:ph type="title"/>
          </p:nvPr>
        </p:nvSpPr>
        <p:spPr/>
        <p:txBody>
          <a:bodyPr/>
          <a:lstStyle/>
          <a:p>
            <a:pPr algn="ctr"/>
            <a:r>
              <a:rPr lang="en-US" dirty="0"/>
              <a:t>User Story: Example (4)</a:t>
            </a:r>
          </a:p>
        </p:txBody>
      </p:sp>
      <p:sp>
        <p:nvSpPr>
          <p:cNvPr id="3" name="Content Placeholder 2">
            <a:extLst>
              <a:ext uri="{FF2B5EF4-FFF2-40B4-BE49-F238E27FC236}">
                <a16:creationId xmlns:a16="http://schemas.microsoft.com/office/drawing/2014/main" id="{633DF502-1E35-4587-BFDE-90CFEE54243D}"/>
              </a:ext>
            </a:extLst>
          </p:cNvPr>
          <p:cNvSpPr>
            <a:spLocks noGrp="1"/>
          </p:cNvSpPr>
          <p:nvPr>
            <p:ph idx="1"/>
          </p:nvPr>
        </p:nvSpPr>
        <p:spPr/>
        <p:txBody>
          <a:bodyPr/>
          <a:lstStyle/>
          <a:p>
            <a:r>
              <a:rPr lang="en-US" b="1" u="sng" dirty="0"/>
              <a:t>Template:</a:t>
            </a:r>
            <a:r>
              <a:rPr lang="en-US" dirty="0"/>
              <a:t> As &lt;who&gt; &lt;when&gt; &lt;where&gt;, I &lt;want&gt; because &lt;why&gt;</a:t>
            </a:r>
          </a:p>
          <a:p>
            <a:endParaRPr lang="en-US" dirty="0"/>
          </a:p>
          <a:p>
            <a:r>
              <a:rPr lang="en-US" b="1" u="sng" dirty="0"/>
              <a:t>Example:</a:t>
            </a:r>
            <a:r>
              <a:rPr lang="en-US" dirty="0"/>
              <a:t> As a software tester when I log a defect under each developer's name, I want each of them to receive a notification because then the developer will then be aware of the defects I logged.</a:t>
            </a:r>
          </a:p>
        </p:txBody>
      </p:sp>
      <p:sp>
        <p:nvSpPr>
          <p:cNvPr id="4" name="Date Placeholder 3">
            <a:extLst>
              <a:ext uri="{FF2B5EF4-FFF2-40B4-BE49-F238E27FC236}">
                <a16:creationId xmlns:a16="http://schemas.microsoft.com/office/drawing/2014/main" id="{992F3817-FB91-431C-80B9-D03BFE4ABBCA}"/>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6C0C2CB2-4A9F-4F01-96C1-BEF9035DD490}"/>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96BA4F82-37EC-4AD2-8E02-40C6F1A29691}"/>
              </a:ext>
            </a:extLst>
          </p:cNvPr>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Tree>
    <p:extLst>
      <p:ext uri="{BB962C8B-B14F-4D97-AF65-F5344CB8AC3E}">
        <p14:creationId xmlns:p14="http://schemas.microsoft.com/office/powerpoint/2010/main" val="4139937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AA18-F5C1-4CBF-B1FF-71033AD93F5A}"/>
              </a:ext>
            </a:extLst>
          </p:cNvPr>
          <p:cNvSpPr>
            <a:spLocks noGrp="1"/>
          </p:cNvSpPr>
          <p:nvPr>
            <p:ph type="title"/>
          </p:nvPr>
        </p:nvSpPr>
        <p:spPr/>
        <p:txBody>
          <a:bodyPr/>
          <a:lstStyle/>
          <a:p>
            <a:pPr algn="ctr"/>
            <a:r>
              <a:rPr lang="en-US" dirty="0"/>
              <a:t>User Story: Advantages</a:t>
            </a:r>
          </a:p>
        </p:txBody>
      </p:sp>
      <p:sp>
        <p:nvSpPr>
          <p:cNvPr id="3" name="Content Placeholder 2">
            <a:extLst>
              <a:ext uri="{FF2B5EF4-FFF2-40B4-BE49-F238E27FC236}">
                <a16:creationId xmlns:a16="http://schemas.microsoft.com/office/drawing/2014/main" id="{633DF502-1E35-4587-BFDE-90CFEE54243D}"/>
              </a:ext>
            </a:extLst>
          </p:cNvPr>
          <p:cNvSpPr>
            <a:spLocks noGrp="1"/>
          </p:cNvSpPr>
          <p:nvPr>
            <p:ph idx="1"/>
          </p:nvPr>
        </p:nvSpPr>
        <p:spPr>
          <a:xfrm>
            <a:off x="201706" y="1445559"/>
            <a:ext cx="8391689" cy="4650441"/>
          </a:xfrm>
        </p:spPr>
        <p:txBody>
          <a:bodyPr>
            <a:normAutofit fontScale="85000" lnSpcReduction="20000"/>
          </a:bodyPr>
          <a:lstStyle/>
          <a:p>
            <a:r>
              <a:rPr lang="en-US" b="1" dirty="0"/>
              <a:t>It helps to articulate precise user requirements: </a:t>
            </a:r>
            <a:r>
              <a:rPr lang="en-US" dirty="0"/>
              <a:t>User stories are only successful if they include key elements such as a user's role, capabilities, desires, and goals in a single sentence. Having these elements clearly articulated makes them much more precise to the entire product team, ensuring that development stays laser-focused on end-user needs.</a:t>
            </a:r>
          </a:p>
          <a:p>
            <a:r>
              <a:rPr lang="en-US" b="1" dirty="0"/>
              <a:t>Better collaboration: </a:t>
            </a:r>
            <a:r>
              <a:rPr lang="en-US" dirty="0"/>
              <a:t>User stories help to align all key stakeholders on not just </a:t>
            </a:r>
            <a:r>
              <a:rPr lang="en-US" i="1" dirty="0"/>
              <a:t>what </a:t>
            </a:r>
            <a:r>
              <a:rPr lang="en-US" dirty="0"/>
              <a:t>is being developed, but </a:t>
            </a:r>
            <a:r>
              <a:rPr lang="en-US" i="1" dirty="0"/>
              <a:t>why. </a:t>
            </a:r>
            <a:r>
              <a:rPr lang="en-US" dirty="0"/>
              <a:t> </a:t>
            </a:r>
          </a:p>
          <a:p>
            <a:r>
              <a:rPr lang="en-US" b="1" dirty="0"/>
              <a:t>Being able to reduce project risks:</a:t>
            </a:r>
            <a:r>
              <a:rPr lang="en-US" dirty="0"/>
              <a:t> User stories are, at their very core, a user-centric tool for the product team. This helps to make sure that oversights and scope creep are caught early on.</a:t>
            </a:r>
          </a:p>
        </p:txBody>
      </p:sp>
      <p:sp>
        <p:nvSpPr>
          <p:cNvPr id="4" name="Date Placeholder 3">
            <a:extLst>
              <a:ext uri="{FF2B5EF4-FFF2-40B4-BE49-F238E27FC236}">
                <a16:creationId xmlns:a16="http://schemas.microsoft.com/office/drawing/2014/main" id="{992F3817-FB91-431C-80B9-D03BFE4ABBCA}"/>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6C0C2CB2-4A9F-4F01-96C1-BEF9035DD490}"/>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96BA4F82-37EC-4AD2-8E02-40C6F1A29691}"/>
              </a:ext>
            </a:extLst>
          </p:cNvPr>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Tree>
    <p:extLst>
      <p:ext uri="{BB962C8B-B14F-4D97-AF65-F5344CB8AC3E}">
        <p14:creationId xmlns:p14="http://schemas.microsoft.com/office/powerpoint/2010/main" val="228302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AA18-F5C1-4CBF-B1FF-71033AD93F5A}"/>
              </a:ext>
            </a:extLst>
          </p:cNvPr>
          <p:cNvSpPr>
            <a:spLocks noGrp="1"/>
          </p:cNvSpPr>
          <p:nvPr>
            <p:ph type="title"/>
          </p:nvPr>
        </p:nvSpPr>
        <p:spPr/>
        <p:txBody>
          <a:bodyPr/>
          <a:lstStyle/>
          <a:p>
            <a:pPr algn="ctr"/>
            <a:r>
              <a:rPr lang="en-US" dirty="0"/>
              <a:t>User Story: Disadvantages</a:t>
            </a:r>
          </a:p>
        </p:txBody>
      </p:sp>
      <p:sp>
        <p:nvSpPr>
          <p:cNvPr id="3" name="Content Placeholder 2">
            <a:extLst>
              <a:ext uri="{FF2B5EF4-FFF2-40B4-BE49-F238E27FC236}">
                <a16:creationId xmlns:a16="http://schemas.microsoft.com/office/drawing/2014/main" id="{633DF502-1E35-4587-BFDE-90CFEE54243D}"/>
              </a:ext>
            </a:extLst>
          </p:cNvPr>
          <p:cNvSpPr>
            <a:spLocks noGrp="1"/>
          </p:cNvSpPr>
          <p:nvPr>
            <p:ph idx="1"/>
          </p:nvPr>
        </p:nvSpPr>
        <p:spPr>
          <a:xfrm>
            <a:off x="201706" y="1445559"/>
            <a:ext cx="8391689" cy="4650441"/>
          </a:xfrm>
        </p:spPr>
        <p:txBody>
          <a:bodyPr>
            <a:normAutofit fontScale="77500" lnSpcReduction="20000"/>
          </a:bodyPr>
          <a:lstStyle/>
          <a:p>
            <a:r>
              <a:rPr lang="en-US" b="1" dirty="0"/>
              <a:t>Less focus on non-functional requirements:</a:t>
            </a:r>
            <a:r>
              <a:rPr lang="en-US" dirty="0"/>
              <a:t> User stories mainly focus on capturing functional requirements (i.e. how end-users directly interact with the system). The </a:t>
            </a:r>
            <a:r>
              <a:rPr lang="en-US" i="1" dirty="0"/>
              <a:t>non</a:t>
            </a:r>
            <a:r>
              <a:rPr lang="en-US" dirty="0"/>
              <a:t>-functional requirements such as </a:t>
            </a:r>
            <a:r>
              <a:rPr lang="en-US" b="1" dirty="0"/>
              <a:t>performance</a:t>
            </a:r>
            <a:r>
              <a:rPr lang="en-US" dirty="0"/>
              <a:t>, </a:t>
            </a:r>
            <a:r>
              <a:rPr lang="en-US" b="1" dirty="0"/>
              <a:t>fault</a:t>
            </a:r>
            <a:r>
              <a:rPr lang="en-US" dirty="0"/>
              <a:t> </a:t>
            </a:r>
            <a:r>
              <a:rPr lang="en-US" b="1" dirty="0"/>
              <a:t>tolerance</a:t>
            </a:r>
            <a:r>
              <a:rPr lang="en-US" dirty="0"/>
              <a:t>, </a:t>
            </a:r>
            <a:r>
              <a:rPr lang="en-US" b="1" dirty="0"/>
              <a:t>usability</a:t>
            </a:r>
            <a:r>
              <a:rPr lang="en-US" dirty="0"/>
              <a:t>, </a:t>
            </a:r>
            <a:r>
              <a:rPr lang="en-US" b="1" dirty="0"/>
              <a:t>durability</a:t>
            </a:r>
            <a:r>
              <a:rPr lang="en-US" dirty="0"/>
              <a:t>, </a:t>
            </a:r>
            <a:r>
              <a:rPr lang="en-US" b="1" dirty="0"/>
              <a:t>modifiability</a:t>
            </a:r>
            <a:r>
              <a:rPr lang="en-US" dirty="0"/>
              <a:t>, etc. may not be captured clearly or at all through the typical user story templates.</a:t>
            </a:r>
          </a:p>
          <a:p>
            <a:r>
              <a:rPr lang="en-US" b="1" dirty="0"/>
              <a:t>Difficult to scale for larger and more complex projects</a:t>
            </a:r>
            <a:r>
              <a:rPr lang="en-US" dirty="0"/>
              <a:t>: The format of user stories is simple formats that focus on a single functionality. These can sometimes be difficult to scale up as a project becomes more complex.</a:t>
            </a:r>
          </a:p>
          <a:p>
            <a:r>
              <a:rPr lang="en-US" b="1" dirty="0"/>
              <a:t>Produce </a:t>
            </a:r>
            <a:r>
              <a:rPr lang="en-US" b="1" dirty="0">
                <a:solidFill>
                  <a:srgbClr val="FF0000"/>
                </a:solidFill>
              </a:rPr>
              <a:t>vague or incomplete requirements</a:t>
            </a:r>
            <a:r>
              <a:rPr lang="en-US" dirty="0"/>
              <a:t>: As user stories are written in an informal and more natural language, the requirements may be too vague for engineers to work with. This can, however, be overcome with </a:t>
            </a:r>
            <a:r>
              <a:rPr lang="en-US" b="1" dirty="0"/>
              <a:t>proper training in how to write great user stories</a:t>
            </a:r>
          </a:p>
        </p:txBody>
      </p:sp>
      <p:sp>
        <p:nvSpPr>
          <p:cNvPr id="4" name="Date Placeholder 3">
            <a:extLst>
              <a:ext uri="{FF2B5EF4-FFF2-40B4-BE49-F238E27FC236}">
                <a16:creationId xmlns:a16="http://schemas.microsoft.com/office/drawing/2014/main" id="{992F3817-FB91-431C-80B9-D03BFE4ABBCA}"/>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6C0C2CB2-4A9F-4F01-96C1-BEF9035DD490}"/>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96BA4F82-37EC-4AD2-8E02-40C6F1A29691}"/>
              </a:ext>
            </a:extLst>
          </p:cNvPr>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Tree>
    <p:extLst>
      <p:ext uri="{BB962C8B-B14F-4D97-AF65-F5344CB8AC3E}">
        <p14:creationId xmlns:p14="http://schemas.microsoft.com/office/powerpoint/2010/main" val="160460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Covered</a:t>
            </a:r>
          </a:p>
        </p:txBody>
      </p:sp>
      <p:sp>
        <p:nvSpPr>
          <p:cNvPr id="3" name="Content Placeholder 2"/>
          <p:cNvSpPr>
            <a:spLocks noGrp="1"/>
          </p:cNvSpPr>
          <p:nvPr>
            <p:ph idx="1"/>
          </p:nvPr>
        </p:nvSpPr>
        <p:spPr>
          <a:xfrm>
            <a:off x="619433" y="1966452"/>
            <a:ext cx="8316138" cy="4129548"/>
          </a:xfrm>
        </p:spPr>
        <p:txBody>
          <a:bodyPr>
            <a:normAutofit/>
          </a:bodyPr>
          <a:lstStyle/>
          <a:p>
            <a:r>
              <a:rPr lang="en-US" sz="4400" dirty="0"/>
              <a:t>Agile Methods (Agility)</a:t>
            </a:r>
          </a:p>
          <a:p>
            <a:r>
              <a:rPr lang="en-US" sz="4400" dirty="0"/>
              <a:t>Agile Development Techniques</a:t>
            </a:r>
          </a:p>
          <a:p>
            <a:r>
              <a:rPr lang="en-US" sz="4400" dirty="0"/>
              <a:t>Agile Project Management</a:t>
            </a:r>
          </a:p>
          <a:p>
            <a:r>
              <a:rPr lang="en-US" sz="4400" dirty="0"/>
              <a:t>Scaling Agile Methods</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A ‘prescribing medication’ story</a:t>
            </a:r>
            <a:r>
              <a:rPr lang="en-GB" dirty="0"/>
              <a:t> </a:t>
            </a:r>
            <a:endParaRPr lang="en-US" dirty="0"/>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pic>
        <p:nvPicPr>
          <p:cNvPr id="4" name="Picture 3" descr="3.5 StoryCard.eps"/>
          <p:cNvPicPr>
            <a:picLocks noChangeAspect="1"/>
          </p:cNvPicPr>
          <p:nvPr/>
        </p:nvPicPr>
        <p:blipFill>
          <a:blip r:embed="rId2"/>
          <a:stretch>
            <a:fillRect/>
          </a:stretch>
        </p:blipFill>
        <p:spPr>
          <a:xfrm>
            <a:off x="1440914" y="1566747"/>
            <a:ext cx="5968294" cy="478960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Examples of task cards for prescribing medication </a:t>
            </a:r>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pic>
        <p:nvPicPr>
          <p:cNvPr id="4" name="Picture 3" descr="3.6 TaskCards.eps"/>
          <p:cNvPicPr>
            <a:picLocks noChangeAspect="1"/>
          </p:cNvPicPr>
          <p:nvPr/>
        </p:nvPicPr>
        <p:blipFill>
          <a:blip r:embed="rId2"/>
          <a:stretch>
            <a:fillRect/>
          </a:stretch>
        </p:blipFill>
        <p:spPr>
          <a:xfrm>
            <a:off x="1333382" y="1760870"/>
            <a:ext cx="6417050" cy="451867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en-US" dirty="0"/>
              <a:t>User stories for requirements</a:t>
            </a:r>
          </a:p>
        </p:txBody>
      </p:sp>
      <p:sp>
        <p:nvSpPr>
          <p:cNvPr id="1170435" name="Rectangle 3"/>
          <p:cNvSpPr>
            <a:spLocks noGrp="1" noChangeArrowheads="1"/>
          </p:cNvSpPr>
          <p:nvPr>
            <p:ph idx="1"/>
          </p:nvPr>
        </p:nvSpPr>
        <p:spPr/>
        <p:txBody>
          <a:bodyPr>
            <a:normAutofit/>
          </a:bodyPr>
          <a:lstStyle/>
          <a:p>
            <a:r>
              <a:rPr lang="en-US" dirty="0"/>
              <a:t>The principal problem with user stories is completeness. It is difficult to judge if enough user stories have been developed to cover all of the essential requirements of a system. It is also difficult to judge if a single story gives a true picture of an activity. Experienced users are often so familiar with their work that they leave things out when describing it.</a:t>
            </a:r>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Tree>
    <p:extLst>
      <p:ext uri="{BB962C8B-B14F-4D97-AF65-F5344CB8AC3E}">
        <p14:creationId xmlns:p14="http://schemas.microsoft.com/office/powerpoint/2010/main" val="4025669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58" name="Rectangle 2"/>
          <p:cNvSpPr>
            <a:spLocks noGrp="1" noChangeArrowheads="1"/>
          </p:cNvSpPr>
          <p:nvPr>
            <p:ph type="title"/>
          </p:nvPr>
        </p:nvSpPr>
        <p:spPr/>
        <p:txBody>
          <a:bodyPr/>
          <a:lstStyle/>
          <a:p>
            <a:r>
              <a:rPr lang="en-US" dirty="0"/>
              <a:t>Refactoring</a:t>
            </a:r>
          </a:p>
        </p:txBody>
      </p:sp>
      <p:sp>
        <p:nvSpPr>
          <p:cNvPr id="1171459" name="Rectangle 3"/>
          <p:cNvSpPr>
            <a:spLocks noGrp="1" noChangeArrowheads="1"/>
          </p:cNvSpPr>
          <p:nvPr>
            <p:ph idx="1"/>
          </p:nvPr>
        </p:nvSpPr>
        <p:spPr/>
        <p:txBody>
          <a:bodyPr>
            <a:normAutofit fontScale="92500" lnSpcReduction="20000"/>
          </a:bodyPr>
          <a:lstStyle/>
          <a:p>
            <a:r>
              <a:rPr lang="en-US" dirty="0"/>
              <a:t>Conventional wisdom in software engineering is to design for change. It is worth spending time and effort anticipating changes and add generality to a program to cope with change, which might reduce costs later in the life cycle.</a:t>
            </a:r>
          </a:p>
          <a:p>
            <a:pPr>
              <a:lnSpc>
                <a:spcPct val="90000"/>
              </a:lnSpc>
            </a:pPr>
            <a:r>
              <a:rPr lang="en-US" dirty="0"/>
              <a:t>XP, however, maintains that this is not worthwhile as changes cannot be reliably anticipated.</a:t>
            </a:r>
          </a:p>
          <a:p>
            <a:pPr>
              <a:lnSpc>
                <a:spcPct val="90000"/>
              </a:lnSpc>
            </a:pPr>
            <a:r>
              <a:rPr lang="en-US" dirty="0"/>
              <a:t>Rather, it proposes constant code improvement (refactoring) to make changes easier when they have to be implemented.</a:t>
            </a:r>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3" y="393291"/>
            <a:ext cx="7973961" cy="610009"/>
          </a:xfrm>
        </p:spPr>
        <p:txBody>
          <a:bodyPr>
            <a:normAutofit fontScale="90000"/>
          </a:bodyPr>
          <a:lstStyle/>
          <a:p>
            <a:r>
              <a:rPr lang="en-US" dirty="0"/>
              <a:t>Refactoring</a:t>
            </a:r>
          </a:p>
        </p:txBody>
      </p:sp>
      <p:sp>
        <p:nvSpPr>
          <p:cNvPr id="3" name="Content Placeholder 2"/>
          <p:cNvSpPr>
            <a:spLocks noGrp="1"/>
          </p:cNvSpPr>
          <p:nvPr>
            <p:ph idx="1"/>
          </p:nvPr>
        </p:nvSpPr>
        <p:spPr>
          <a:xfrm>
            <a:off x="170268" y="1003300"/>
            <a:ext cx="8784546" cy="5461409"/>
          </a:xfrm>
        </p:spPr>
        <p:txBody>
          <a:bodyPr>
            <a:noAutofit/>
          </a:bodyPr>
          <a:lstStyle/>
          <a:p>
            <a:r>
              <a:rPr lang="en-US" sz="2200" b="1" dirty="0">
                <a:solidFill>
                  <a:schemeClr val="accent2">
                    <a:lumMod val="75000"/>
                  </a:schemeClr>
                </a:solidFill>
              </a:rPr>
              <a:t>Refactoring</a:t>
            </a:r>
            <a:r>
              <a:rPr lang="en-US" sz="2200" dirty="0"/>
              <a:t> means…programming team look for possible software improvements and make these improvements even where there is no immediate need for them.</a:t>
            </a:r>
          </a:p>
          <a:p>
            <a:r>
              <a:rPr lang="en-US" sz="2200" dirty="0"/>
              <a:t>Refactoring improves the software structure and readability and so avoids the structural deterioration that naturally occurs when software is changed or incrementally developed.</a:t>
            </a:r>
          </a:p>
          <a:p>
            <a:r>
              <a:rPr lang="en-US" sz="2200" dirty="0"/>
              <a:t>This improves the understandability of the software and so reduces the need for documentation.</a:t>
            </a:r>
          </a:p>
          <a:p>
            <a:r>
              <a:rPr lang="en-US" sz="2200" dirty="0"/>
              <a:t>Changes are easier to make because the code is well-structured and clear.</a:t>
            </a:r>
          </a:p>
          <a:p>
            <a:r>
              <a:rPr lang="en-US" sz="2200" dirty="0"/>
              <a:t>However, some changes requires architecture refactoring and this is much more expensive.</a:t>
            </a:r>
          </a:p>
          <a:p>
            <a:r>
              <a:rPr lang="en-US" sz="2200" dirty="0"/>
              <a:t>In principle, when refactoring is part of the development process, the software</a:t>
            </a:r>
          </a:p>
          <a:p>
            <a:r>
              <a:rPr lang="en-US" sz="2200" dirty="0"/>
              <a:t>should always be easy to understand and change as new requirements are proposed.</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refactoring</a:t>
            </a:r>
          </a:p>
        </p:txBody>
      </p:sp>
      <p:sp>
        <p:nvSpPr>
          <p:cNvPr id="3" name="Content Placeholder 2"/>
          <p:cNvSpPr>
            <a:spLocks noGrp="1"/>
          </p:cNvSpPr>
          <p:nvPr>
            <p:ph idx="1"/>
          </p:nvPr>
        </p:nvSpPr>
        <p:spPr/>
        <p:txBody>
          <a:bodyPr/>
          <a:lstStyle/>
          <a:p>
            <a:r>
              <a:rPr lang="en-US" dirty="0"/>
              <a:t>Re-organization of a class hierarchy to remove duplicate code.</a:t>
            </a:r>
          </a:p>
          <a:p>
            <a:r>
              <a:rPr lang="en-US" dirty="0"/>
              <a:t>Tidying up and renaming attributes and methods to make them easier to understand.</a:t>
            </a:r>
          </a:p>
          <a:p>
            <a:r>
              <a:rPr lang="en-US" dirty="0"/>
              <a:t>The replacement of inline code with calls to methods that have been included in a program library.</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Rectangle 2"/>
          <p:cNvSpPr>
            <a:spLocks noGrp="1" noChangeArrowheads="1"/>
          </p:cNvSpPr>
          <p:nvPr>
            <p:ph type="title"/>
          </p:nvPr>
        </p:nvSpPr>
        <p:spPr/>
        <p:txBody>
          <a:bodyPr/>
          <a:lstStyle/>
          <a:p>
            <a:r>
              <a:rPr lang="en-US" dirty="0"/>
              <a:t>Test-first Development</a:t>
            </a:r>
          </a:p>
        </p:txBody>
      </p:sp>
      <p:sp>
        <p:nvSpPr>
          <p:cNvPr id="1172483" name="Rectangle 3"/>
          <p:cNvSpPr>
            <a:spLocks noGrp="1" noChangeArrowheads="1"/>
          </p:cNvSpPr>
          <p:nvPr>
            <p:ph idx="1"/>
          </p:nvPr>
        </p:nvSpPr>
        <p:spPr>
          <a:xfrm>
            <a:off x="619433" y="1587500"/>
            <a:ext cx="7973962" cy="4737100"/>
          </a:xfrm>
        </p:spPr>
        <p:txBody>
          <a:bodyPr>
            <a:normAutofit fontScale="92500"/>
          </a:bodyPr>
          <a:lstStyle/>
          <a:p>
            <a:r>
              <a:rPr lang="en-US" dirty="0"/>
              <a:t>Testing is central to XP and XP has developed an approach where the program is tested after every change has been made. Development cannot proceed until all tests have been successfully executed</a:t>
            </a:r>
          </a:p>
          <a:p>
            <a:r>
              <a:rPr lang="en-US" dirty="0"/>
              <a:t>XP testing features:</a:t>
            </a:r>
          </a:p>
          <a:p>
            <a:pPr lvl="1"/>
            <a:r>
              <a:rPr lang="en-US" dirty="0"/>
              <a:t>Test-first development.</a:t>
            </a:r>
          </a:p>
          <a:p>
            <a:pPr lvl="1"/>
            <a:r>
              <a:rPr lang="en-US" dirty="0"/>
              <a:t>Incremental test development from scenarios.</a:t>
            </a:r>
          </a:p>
          <a:p>
            <a:pPr lvl="1"/>
            <a:r>
              <a:rPr lang="en-US" dirty="0"/>
              <a:t>User involvement in test development and validation.</a:t>
            </a:r>
          </a:p>
          <a:p>
            <a:pPr lvl="1"/>
            <a:r>
              <a:rPr lang="en-US" dirty="0"/>
              <a:t>Automated test harnesses are used to run all component tests each time that a new release is built.</a:t>
            </a:r>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Rectangle 2"/>
          <p:cNvSpPr>
            <a:spLocks noGrp="1" noChangeArrowheads="1"/>
          </p:cNvSpPr>
          <p:nvPr>
            <p:ph type="title"/>
          </p:nvPr>
        </p:nvSpPr>
        <p:spPr/>
        <p:txBody>
          <a:bodyPr/>
          <a:lstStyle/>
          <a:p>
            <a:r>
              <a:rPr lang="en-US" dirty="0"/>
              <a:t>Test-driven development</a:t>
            </a:r>
          </a:p>
        </p:txBody>
      </p:sp>
      <p:sp>
        <p:nvSpPr>
          <p:cNvPr id="1173507" name="Rectangle 3"/>
          <p:cNvSpPr>
            <a:spLocks noGrp="1" noChangeArrowheads="1"/>
          </p:cNvSpPr>
          <p:nvPr>
            <p:ph idx="1"/>
          </p:nvPr>
        </p:nvSpPr>
        <p:spPr/>
        <p:txBody>
          <a:bodyPr>
            <a:normAutofit fontScale="85000" lnSpcReduction="10000"/>
          </a:bodyPr>
          <a:lstStyle/>
          <a:p>
            <a:r>
              <a:rPr lang="en-US" dirty="0"/>
              <a:t>Writing tests before code clarifies the requirements to be implemented i.e. Instead of writing code and then writing tests for that code, you write the tests before you write the code.</a:t>
            </a:r>
          </a:p>
          <a:p>
            <a:pPr>
              <a:lnSpc>
                <a:spcPct val="90000"/>
              </a:lnSpc>
            </a:pPr>
            <a:r>
              <a:rPr lang="en-US" dirty="0"/>
              <a:t>Tests are written as programs rather than data so that they can be executed automatically. The test includes a check that it has executed correctly.</a:t>
            </a:r>
          </a:p>
          <a:p>
            <a:pPr lvl="1">
              <a:lnSpc>
                <a:spcPct val="90000"/>
              </a:lnSpc>
            </a:pPr>
            <a:r>
              <a:rPr lang="en-US" dirty="0"/>
              <a:t>Usually relies on a testing framework such as </a:t>
            </a:r>
            <a:r>
              <a:rPr lang="en-US" dirty="0" err="1"/>
              <a:t>Junit</a:t>
            </a:r>
            <a:r>
              <a:rPr lang="en-US" dirty="0"/>
              <a:t>.</a:t>
            </a:r>
          </a:p>
          <a:p>
            <a:pPr>
              <a:lnSpc>
                <a:spcPct val="90000"/>
              </a:lnSpc>
            </a:pPr>
            <a:r>
              <a:rPr lang="en-US" dirty="0"/>
              <a:t>All previous and new tests are run automatically when new functionality is added, thus checking that the new functionality has not introduced errors.</a:t>
            </a:r>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Test case description for dose checking</a:t>
            </a:r>
            <a:r>
              <a:rPr lang="en-GB" dirty="0"/>
              <a:t> </a:t>
            </a:r>
            <a:endParaRPr lang="en-US" dirty="0"/>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58</a:t>
            </a:fld>
            <a:endParaRPr lang="en-US"/>
          </a:p>
        </p:txBody>
      </p:sp>
      <p:pic>
        <p:nvPicPr>
          <p:cNvPr id="4" name="Picture 3" descr="3.7 DoseChecking.eps"/>
          <p:cNvPicPr>
            <a:picLocks noChangeAspect="1"/>
          </p:cNvPicPr>
          <p:nvPr/>
        </p:nvPicPr>
        <p:blipFill>
          <a:blip r:embed="rId2"/>
          <a:stretch>
            <a:fillRect/>
          </a:stretch>
        </p:blipFill>
        <p:spPr>
          <a:xfrm>
            <a:off x="805735" y="1950230"/>
            <a:ext cx="7436363" cy="404925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8202-ED94-49DD-96F3-715A9D1614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ADADDB-DEE9-456F-9CFE-4BFF84FA5F8E}"/>
              </a:ext>
            </a:extLst>
          </p:cNvPr>
          <p:cNvSpPr>
            <a:spLocks noGrp="1"/>
          </p:cNvSpPr>
          <p:nvPr>
            <p:ph idx="1"/>
          </p:nvPr>
        </p:nvSpPr>
        <p:spPr>
          <a:xfrm>
            <a:off x="220717" y="1966452"/>
            <a:ext cx="8372678" cy="4129548"/>
          </a:xfrm>
        </p:spPr>
        <p:txBody>
          <a:bodyPr>
            <a:normAutofit fontScale="77500" lnSpcReduction="20000"/>
          </a:bodyPr>
          <a:lstStyle/>
          <a:p>
            <a:pPr marL="34290" indent="0">
              <a:buNone/>
            </a:pPr>
            <a:r>
              <a:rPr lang="en-US" dirty="0"/>
              <a:t>public class Rectangle {</a:t>
            </a:r>
            <a:br>
              <a:rPr lang="en-US" dirty="0"/>
            </a:br>
            <a:r>
              <a:rPr lang="en-US" dirty="0"/>
              <a:t>    public int </a:t>
            </a:r>
            <a:r>
              <a:rPr lang="en-US" dirty="0" err="1"/>
              <a:t>getPerimeter</a:t>
            </a:r>
            <a:r>
              <a:rPr lang="en-US" dirty="0"/>
              <a:t>() {</a:t>
            </a:r>
          </a:p>
          <a:p>
            <a:pPr marL="34290" indent="0">
              <a:buNone/>
            </a:pPr>
            <a:r>
              <a:rPr lang="en-US" dirty="0"/>
              <a:t>        return(2 * (with + length));</a:t>
            </a:r>
          </a:p>
          <a:p>
            <a:pPr marL="34290" indent="0">
              <a:buNone/>
            </a:pPr>
            <a:r>
              <a:rPr lang="en-US" dirty="0"/>
              <a:t>    }</a:t>
            </a:r>
          </a:p>
          <a:p>
            <a:pPr marL="34290" indent="0">
              <a:buNone/>
            </a:pPr>
            <a:r>
              <a:rPr lang="en-US" dirty="0"/>
              <a:t>}</a:t>
            </a:r>
          </a:p>
          <a:p>
            <a:pPr marL="34290" indent="0">
              <a:buNone/>
            </a:pPr>
            <a:endParaRPr lang="en-US" dirty="0"/>
          </a:p>
          <a:p>
            <a:pPr marL="34290" indent="0">
              <a:buNone/>
            </a:pPr>
            <a:r>
              <a:rPr lang="en-US" dirty="0"/>
              <a:t>Rectangle rect1 = new Rectangle(</a:t>
            </a:r>
            <a:r>
              <a:rPr lang="en-US" dirty="0" err="1"/>
              <a:t>rand.nextInt</a:t>
            </a:r>
            <a:r>
              <a:rPr lang="en-US" dirty="0"/>
              <a:t>(), </a:t>
            </a:r>
            <a:r>
              <a:rPr lang="en-US" dirty="0" err="1"/>
              <a:t>rand.nextInt</a:t>
            </a:r>
            <a:r>
              <a:rPr lang="en-US" dirty="0"/>
              <a:t>());</a:t>
            </a:r>
          </a:p>
          <a:p>
            <a:pPr marL="34290" indent="0">
              <a:buNone/>
            </a:pPr>
            <a:endParaRPr lang="en-US" dirty="0"/>
          </a:p>
          <a:p>
            <a:pPr marL="34290" indent="0">
              <a:buNone/>
            </a:pPr>
            <a:r>
              <a:rPr lang="en-US" dirty="0"/>
              <a:t>int out = rect1.getPerimeter();</a:t>
            </a:r>
          </a:p>
          <a:p>
            <a:pPr marL="34290" indent="0">
              <a:buNone/>
            </a:pPr>
            <a:r>
              <a:rPr lang="en-US" dirty="0"/>
              <a:t>int target = 2 * (</a:t>
            </a:r>
            <a:r>
              <a:rPr lang="en-US" dirty="0" err="1"/>
              <a:t>rand.nextInt</a:t>
            </a:r>
            <a:r>
              <a:rPr lang="en-US" dirty="0"/>
              <a:t>() + </a:t>
            </a:r>
            <a:r>
              <a:rPr lang="en-US" dirty="0" err="1"/>
              <a:t>rand.nextInt</a:t>
            </a:r>
            <a:r>
              <a:rPr lang="en-US" dirty="0"/>
              <a:t>());</a:t>
            </a:r>
          </a:p>
        </p:txBody>
      </p:sp>
      <p:sp>
        <p:nvSpPr>
          <p:cNvPr id="4" name="Date Placeholder 3">
            <a:extLst>
              <a:ext uri="{FF2B5EF4-FFF2-40B4-BE49-F238E27FC236}">
                <a16:creationId xmlns:a16="http://schemas.microsoft.com/office/drawing/2014/main" id="{4A2D0C67-01FA-4F8F-9520-6A7C3C14146A}"/>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8A4DAD1D-9196-45B9-850C-C48979240DD1}"/>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5BC7B2E4-1590-4C8A-974C-BEA0D43422F5}"/>
              </a:ext>
            </a:extLst>
          </p:cNvPr>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Tree>
    <p:extLst>
      <p:ext uri="{BB962C8B-B14F-4D97-AF65-F5344CB8AC3E}">
        <p14:creationId xmlns:p14="http://schemas.microsoft.com/office/powerpoint/2010/main" val="1142494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545333"/>
            <a:ext cx="7406640" cy="826266"/>
          </a:xfrm>
        </p:spPr>
        <p:txBody>
          <a:bodyPr>
            <a:normAutofit/>
          </a:bodyPr>
          <a:lstStyle/>
          <a:p>
            <a:r>
              <a:rPr lang="en-US" dirty="0">
                <a:solidFill>
                  <a:srgbClr val="0000FF"/>
                </a:solidFill>
              </a:rPr>
              <a:t>Rapid Software Development</a:t>
            </a:r>
          </a:p>
        </p:txBody>
      </p:sp>
      <p:sp>
        <p:nvSpPr>
          <p:cNvPr id="3" name="Content Placeholder 2"/>
          <p:cNvSpPr>
            <a:spLocks noGrp="1"/>
          </p:cNvSpPr>
          <p:nvPr>
            <p:ph idx="1"/>
          </p:nvPr>
        </p:nvSpPr>
        <p:spPr>
          <a:xfrm>
            <a:off x="215153" y="1371599"/>
            <a:ext cx="8649447" cy="5156791"/>
          </a:xfrm>
        </p:spPr>
        <p:txBody>
          <a:bodyPr>
            <a:noAutofit/>
          </a:bodyPr>
          <a:lstStyle/>
          <a:p>
            <a:r>
              <a:rPr lang="en-US" sz="3000" u="sng" dirty="0"/>
              <a:t>Rapid (</a:t>
            </a:r>
            <a:r>
              <a:rPr lang="en-US" sz="3000" b="1" u="sng" dirty="0"/>
              <a:t>fast</a:t>
            </a:r>
            <a:r>
              <a:rPr lang="en-US" sz="3000" u="sng" dirty="0"/>
              <a:t>) development </a:t>
            </a:r>
            <a:r>
              <a:rPr lang="en-US" sz="3000" dirty="0"/>
              <a:t>and </a:t>
            </a:r>
            <a:r>
              <a:rPr lang="en-US" sz="3000" u="sng" dirty="0"/>
              <a:t>delivery</a:t>
            </a:r>
            <a:r>
              <a:rPr lang="en-US" sz="3000" dirty="0"/>
              <a:t> is now often the most important requirement for software systems</a:t>
            </a:r>
          </a:p>
          <a:p>
            <a:pPr marL="509588" lvl="1" indent="-222250">
              <a:buFont typeface="Wingdings" panose="05000000000000000000" pitchFamily="2" charset="2"/>
              <a:buChar char="§"/>
            </a:pPr>
            <a:r>
              <a:rPr lang="en-US" sz="3000" dirty="0"/>
              <a:t>Businesses operate in a </a:t>
            </a:r>
            <a:r>
              <a:rPr lang="en-US" sz="3000" u="sng" dirty="0"/>
              <a:t>fast changing </a:t>
            </a:r>
            <a:r>
              <a:rPr lang="en-US" sz="3000" dirty="0"/>
              <a:t>environment and it is practically impossible to produce a set of stable software requirements</a:t>
            </a:r>
          </a:p>
          <a:p>
            <a:pPr marL="509588" lvl="1" indent="-222250">
              <a:buFont typeface="Wingdings" panose="05000000000000000000" pitchFamily="2" charset="2"/>
              <a:buChar char="§"/>
            </a:pPr>
            <a:r>
              <a:rPr lang="en-US" sz="3000" dirty="0"/>
              <a:t>Software has to evolve quickly to reflect changing business needs.</a:t>
            </a:r>
          </a:p>
          <a:p>
            <a:pPr marL="169863" indent="-169863">
              <a:buFont typeface="Arial" panose="020B0604020202020204" pitchFamily="34" charset="0"/>
              <a:buChar char="•"/>
            </a:pPr>
            <a:r>
              <a:rPr lang="en-US" sz="3000" dirty="0"/>
              <a:t>Problems with software development in changing environment:</a:t>
            </a:r>
          </a:p>
          <a:p>
            <a:pPr marL="715328" lvl="2" indent="-222250">
              <a:buFont typeface="Wingdings" panose="05000000000000000000" pitchFamily="2" charset="2"/>
              <a:buChar char="§"/>
            </a:pPr>
            <a:r>
              <a:rPr lang="en-US" altLang="en-US" sz="3000" dirty="0"/>
              <a:t>it is practically </a:t>
            </a:r>
            <a:r>
              <a:rPr lang="en-US" altLang="en-US" sz="3000" b="1" dirty="0">
                <a:solidFill>
                  <a:schemeClr val="accent2">
                    <a:lumMod val="75000"/>
                  </a:schemeClr>
                </a:solidFill>
              </a:rPr>
              <a:t>impossible</a:t>
            </a:r>
            <a:r>
              <a:rPr lang="en-US" altLang="en-US" sz="3000" dirty="0"/>
              <a:t> to derive a complete set of </a:t>
            </a:r>
            <a:r>
              <a:rPr lang="en-US" altLang="en-US" sz="3000" b="1" dirty="0">
                <a:solidFill>
                  <a:schemeClr val="accent2">
                    <a:lumMod val="75000"/>
                  </a:schemeClr>
                </a:solidFill>
              </a:rPr>
              <a:t>stable </a:t>
            </a:r>
            <a:r>
              <a:rPr lang="en-US" altLang="en-US" sz="3000" dirty="0"/>
              <a:t>software requirements</a:t>
            </a:r>
          </a:p>
          <a:p>
            <a:pPr marL="205740" lvl="1" indent="0">
              <a:buNone/>
            </a:pPr>
            <a:endParaRPr lang="en-US" sz="3000" dirty="0"/>
          </a:p>
        </p:txBody>
      </p:sp>
      <p:sp>
        <p:nvSpPr>
          <p:cNvPr id="6" name="Date Placeholder 5"/>
          <p:cNvSpPr>
            <a:spLocks noGrp="1"/>
          </p:cNvSpPr>
          <p:nvPr>
            <p:ph type="dt" sz="half" idx="10"/>
          </p:nvPr>
        </p:nvSpPr>
        <p:spPr>
          <a:xfrm>
            <a:off x="857247" y="6388908"/>
            <a:ext cx="1746806" cy="365125"/>
          </a:xfrm>
        </p:spPr>
        <p:txBody>
          <a:bodyPr/>
          <a:lstStyle/>
          <a:p>
            <a:pPr>
              <a:defRPr/>
            </a:pPr>
            <a:r>
              <a:rPr lang="en-GB" dirty="0"/>
              <a:t>30/10/2014</a:t>
            </a:r>
            <a:endParaRPr lang="en-US" dirty="0"/>
          </a:p>
        </p:txBody>
      </p:sp>
      <p:sp>
        <p:nvSpPr>
          <p:cNvPr id="5" name="Footer Placeholder 4"/>
          <p:cNvSpPr>
            <a:spLocks noGrp="1"/>
          </p:cNvSpPr>
          <p:nvPr>
            <p:ph type="ftr" sz="quarter" idx="11"/>
          </p:nvPr>
        </p:nvSpPr>
        <p:spPr>
          <a:xfrm>
            <a:off x="3001618" y="6388907"/>
            <a:ext cx="3538331" cy="365125"/>
          </a:xfrm>
        </p:spPr>
        <p:txBody>
          <a:bodyPr/>
          <a:lstStyle/>
          <a:p>
            <a:pPr>
              <a:defRPr/>
            </a:pPr>
            <a:r>
              <a:rPr lang="en-US" dirty="0"/>
              <a:t>Chapter 3 Agile Software Development</a:t>
            </a:r>
          </a:p>
        </p:txBody>
      </p:sp>
      <p:sp>
        <p:nvSpPr>
          <p:cNvPr id="4" name="Slide Number Placeholder 3"/>
          <p:cNvSpPr>
            <a:spLocks noGrp="1"/>
          </p:cNvSpPr>
          <p:nvPr>
            <p:ph type="sldNum" sz="quarter" idx="12"/>
          </p:nvPr>
        </p:nvSpPr>
        <p:spPr>
          <a:xfrm>
            <a:off x="7082208" y="6388906"/>
            <a:ext cx="1279663" cy="365125"/>
          </a:xfrm>
        </p:spPr>
        <p:txBody>
          <a:bodyPr/>
          <a:lstStyle/>
          <a:p>
            <a:pPr>
              <a:defRPr/>
            </a:pPr>
            <a:fld id="{EAB5BBF0-B782-3644-AFE1-10103AC25370}" type="slidenum">
              <a:rPr lang="en-US" smtClean="0"/>
              <a:pPr>
                <a:defRPr/>
              </a:pPr>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involvement</a:t>
            </a:r>
          </a:p>
        </p:txBody>
      </p:sp>
      <p:sp>
        <p:nvSpPr>
          <p:cNvPr id="3" name="Content Placeholder 2"/>
          <p:cNvSpPr>
            <a:spLocks noGrp="1"/>
          </p:cNvSpPr>
          <p:nvPr>
            <p:ph idx="1"/>
          </p:nvPr>
        </p:nvSpPr>
        <p:spPr/>
        <p:txBody>
          <a:bodyPr>
            <a:normAutofit fontScale="85000" lnSpcReduction="20000"/>
          </a:bodyPr>
          <a:lstStyle/>
          <a:p>
            <a:r>
              <a:rPr lang="en-GB" dirty="0"/>
              <a:t>The role of the customer in the testing process is to help develop acceptance tests for the stories that are to be implemented in the next release of the system. </a:t>
            </a:r>
          </a:p>
          <a:p>
            <a:r>
              <a:rPr lang="en-GB" dirty="0"/>
              <a:t>The customer who is part of the team writes tests as development proceeds. All new code is therefore validated to ensure that it is what the customer needs. </a:t>
            </a:r>
          </a:p>
          <a:p>
            <a:r>
              <a:rPr lang="en-GB" dirty="0"/>
              <a:t>However, people adopting the customer role have limited time available and so cannot work full-time with the development team. They may feel that providing the requirements was enough of a contribution and so may be reluctant to get involved in the testing process. </a:t>
            </a:r>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a:t>
            </a:r>
          </a:p>
        </p:txBody>
      </p:sp>
      <p:sp>
        <p:nvSpPr>
          <p:cNvPr id="3" name="Content Placeholder 2"/>
          <p:cNvSpPr>
            <a:spLocks noGrp="1"/>
          </p:cNvSpPr>
          <p:nvPr>
            <p:ph idx="1"/>
          </p:nvPr>
        </p:nvSpPr>
        <p:spPr>
          <a:xfrm>
            <a:off x="157655" y="1582858"/>
            <a:ext cx="8822384" cy="4513142"/>
          </a:xfrm>
        </p:spPr>
        <p:txBody>
          <a:bodyPr>
            <a:normAutofit fontScale="92500" lnSpcReduction="20000"/>
          </a:bodyPr>
          <a:lstStyle/>
          <a:p>
            <a:r>
              <a:rPr lang="en-GB" dirty="0"/>
              <a:t>Test automation means that tests are written as executable components before the task is implemented </a:t>
            </a:r>
          </a:p>
          <a:p>
            <a:pPr lvl="1"/>
            <a:r>
              <a:rPr lang="en-GB" dirty="0"/>
              <a:t>These testing components should be stand-alone, should simulate the submission of input to be tested and should check that the result meets the output specification. An automated test framework (e.g. </a:t>
            </a:r>
            <a:r>
              <a:rPr lang="en-GB" dirty="0" err="1"/>
              <a:t>Junit</a:t>
            </a:r>
            <a:r>
              <a:rPr lang="en-GB" dirty="0"/>
              <a:t>) is a system that makes it easy to write executable tests and submit a set of tests for execution. </a:t>
            </a:r>
          </a:p>
          <a:p>
            <a:r>
              <a:rPr lang="en-GB" dirty="0"/>
              <a:t>As testing is automated, there is always a set of tests that can be quickly and easily executed</a:t>
            </a:r>
          </a:p>
          <a:p>
            <a:pPr lvl="1"/>
            <a:r>
              <a:rPr lang="en-GB" dirty="0"/>
              <a:t>Whenever any functionality is added to the system, the tests can be run and problems that the new code has introduced can be caught immediately.  </a:t>
            </a:r>
          </a:p>
          <a:p>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test-first development</a:t>
            </a:r>
          </a:p>
        </p:txBody>
      </p:sp>
      <p:sp>
        <p:nvSpPr>
          <p:cNvPr id="3" name="Content Placeholder 2"/>
          <p:cNvSpPr>
            <a:spLocks noGrp="1"/>
          </p:cNvSpPr>
          <p:nvPr>
            <p:ph idx="1"/>
          </p:nvPr>
        </p:nvSpPr>
        <p:spPr>
          <a:xfrm>
            <a:off x="479272" y="1966452"/>
            <a:ext cx="8114123" cy="4129548"/>
          </a:xfrm>
        </p:spPr>
        <p:txBody>
          <a:bodyPr>
            <a:normAutofit fontScale="85000" lnSpcReduction="20000"/>
          </a:bodyPr>
          <a:lstStyle/>
          <a:p>
            <a:r>
              <a:rPr lang="en-GB" dirty="0"/>
              <a:t>Programmers prefer programming to testing and sometimes they take short cuts when writing tests. For example, they may write incomplete tests that do not check for all possible exceptions that may occur. </a:t>
            </a:r>
          </a:p>
          <a:p>
            <a:r>
              <a:rPr lang="en-GB" b="1" dirty="0"/>
              <a:t>Some tests can be very difficult</a:t>
            </a:r>
            <a:r>
              <a:rPr lang="en-GB" dirty="0"/>
              <a:t> to write incrementally. For example, in a complex user interface, it is often difficult to write unit tests for the code that implements the ‘display logic’ and workflow between screens. </a:t>
            </a:r>
          </a:p>
          <a:p>
            <a:r>
              <a:rPr lang="en-GB" dirty="0"/>
              <a:t>It difficult to judge the completeness of a set of tests. Although you may have a lot of system tests, your test set may not provide complete coverage.  </a:t>
            </a:r>
          </a:p>
          <a:p>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0" name="Rectangle 2"/>
          <p:cNvSpPr>
            <a:spLocks noGrp="1" noChangeArrowheads="1"/>
          </p:cNvSpPr>
          <p:nvPr>
            <p:ph type="title"/>
          </p:nvPr>
        </p:nvSpPr>
        <p:spPr/>
        <p:txBody>
          <a:bodyPr/>
          <a:lstStyle/>
          <a:p>
            <a:r>
              <a:rPr lang="en-US" dirty="0"/>
              <a:t>Pair (Peer) programming</a:t>
            </a:r>
          </a:p>
        </p:txBody>
      </p:sp>
      <p:sp>
        <p:nvSpPr>
          <p:cNvPr id="1174531" name="Rectangle 3"/>
          <p:cNvSpPr>
            <a:spLocks noGrp="1" noChangeArrowheads="1"/>
          </p:cNvSpPr>
          <p:nvPr>
            <p:ph idx="1"/>
          </p:nvPr>
        </p:nvSpPr>
        <p:spPr>
          <a:xfrm>
            <a:off x="619433" y="1749651"/>
            <a:ext cx="7973962" cy="4346349"/>
          </a:xfrm>
        </p:spPr>
        <p:txBody>
          <a:bodyPr>
            <a:normAutofit fontScale="92500" lnSpcReduction="10000"/>
          </a:bodyPr>
          <a:lstStyle/>
          <a:p>
            <a:pPr>
              <a:lnSpc>
                <a:spcPct val="90000"/>
              </a:lnSpc>
            </a:pPr>
            <a:r>
              <a:rPr lang="en-US" dirty="0"/>
              <a:t>Pair </a:t>
            </a:r>
            <a:r>
              <a:rPr lang="en-US" sz="4000" dirty="0"/>
              <a:t>programming involves </a:t>
            </a:r>
            <a:r>
              <a:rPr lang="en-US" dirty="0"/>
              <a:t>programmers working in pairs, developing code together.</a:t>
            </a:r>
          </a:p>
          <a:p>
            <a:pPr>
              <a:lnSpc>
                <a:spcPct val="90000"/>
              </a:lnSpc>
            </a:pPr>
            <a:r>
              <a:rPr lang="en-US" dirty="0"/>
              <a:t>This helps develop collective ownership and responsibility of code or system and spreads knowledge across the team.</a:t>
            </a:r>
          </a:p>
          <a:p>
            <a:pPr>
              <a:lnSpc>
                <a:spcPct val="90000"/>
              </a:lnSpc>
            </a:pPr>
            <a:r>
              <a:rPr lang="en-US" dirty="0"/>
              <a:t>It serves as an informal review process as each line of code is looked at by more than 1 person.</a:t>
            </a:r>
          </a:p>
          <a:p>
            <a:pPr>
              <a:lnSpc>
                <a:spcPct val="90000"/>
              </a:lnSpc>
            </a:pPr>
            <a:r>
              <a:rPr lang="en-US" dirty="0"/>
              <a:t>It encourages refactoring as the whole team can benefit from </a:t>
            </a:r>
            <a:r>
              <a:rPr lang="en-US" sz="4000" dirty="0"/>
              <a:t>improving the system code.</a:t>
            </a:r>
            <a:endParaRPr lang="en-US" dirty="0"/>
          </a:p>
        </p:txBody>
      </p:sp>
      <p:sp>
        <p:nvSpPr>
          <p:cNvPr id="2" name="Date Placeholder 1"/>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programming</a:t>
            </a:r>
          </a:p>
        </p:txBody>
      </p:sp>
      <p:sp>
        <p:nvSpPr>
          <p:cNvPr id="3" name="Content Placeholder 2"/>
          <p:cNvSpPr>
            <a:spLocks noGrp="1"/>
          </p:cNvSpPr>
          <p:nvPr>
            <p:ph idx="1"/>
          </p:nvPr>
        </p:nvSpPr>
        <p:spPr/>
        <p:txBody>
          <a:bodyPr>
            <a:normAutofit fontScale="85000" lnSpcReduction="20000"/>
          </a:bodyPr>
          <a:lstStyle/>
          <a:p>
            <a:r>
              <a:rPr lang="en-GB" dirty="0"/>
              <a:t>In pair programming, programmers sit together at the same computer to develop the software.</a:t>
            </a:r>
          </a:p>
          <a:p>
            <a:r>
              <a:rPr lang="en-GB" dirty="0"/>
              <a:t>Pairs are created dynamically so that all team members work with each other during the development process.</a:t>
            </a:r>
          </a:p>
          <a:p>
            <a:r>
              <a:rPr lang="en-GB" dirty="0"/>
              <a:t>The sharing of knowledge that happens during pair programming is very important as it reduces the overall risks to a project when team members leave.</a:t>
            </a:r>
          </a:p>
          <a:p>
            <a:r>
              <a:rPr lang="en-GB" dirty="0"/>
              <a:t>Pair programming is not necessarily inefficient and there is some evidence that suggests that a pair working together is more efficient than 2 programmers working separately. </a:t>
            </a:r>
            <a:endParaRPr lang="en-US" dirty="0"/>
          </a:p>
          <a:p>
            <a:endParaRPr lang="en-GB"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Programming (XP)</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pic>
        <p:nvPicPr>
          <p:cNvPr id="9" name="Picture 8">
            <a:extLst>
              <a:ext uri="{FF2B5EF4-FFF2-40B4-BE49-F238E27FC236}">
                <a16:creationId xmlns:a16="http://schemas.microsoft.com/office/drawing/2014/main" id="{043EFCE1-720E-4941-8AF4-4F7D62C40D50}"/>
              </a:ext>
            </a:extLst>
          </p:cNvPr>
          <p:cNvPicPr>
            <a:picLocks noChangeAspect="1"/>
          </p:cNvPicPr>
          <p:nvPr/>
        </p:nvPicPr>
        <p:blipFill>
          <a:blip r:embed="rId2"/>
          <a:stretch>
            <a:fillRect/>
          </a:stretch>
        </p:blipFill>
        <p:spPr>
          <a:xfrm>
            <a:off x="388961" y="2016342"/>
            <a:ext cx="8052179" cy="2593207"/>
          </a:xfrm>
          <a:prstGeom prst="rect">
            <a:avLst/>
          </a:prstGeom>
        </p:spPr>
      </p:pic>
      <p:sp>
        <p:nvSpPr>
          <p:cNvPr id="11" name="TextBox 10">
            <a:extLst>
              <a:ext uri="{FF2B5EF4-FFF2-40B4-BE49-F238E27FC236}">
                <a16:creationId xmlns:a16="http://schemas.microsoft.com/office/drawing/2014/main" id="{DDA05D6B-DC02-4491-9CE0-6A01CBBE12D5}"/>
              </a:ext>
            </a:extLst>
          </p:cNvPr>
          <p:cNvSpPr txBox="1"/>
          <p:nvPr/>
        </p:nvSpPr>
        <p:spPr>
          <a:xfrm>
            <a:off x="102505" y="4671867"/>
            <a:ext cx="8938990" cy="1477328"/>
          </a:xfrm>
          <a:prstGeom prst="rect">
            <a:avLst/>
          </a:prstGeom>
          <a:noFill/>
        </p:spPr>
        <p:txBody>
          <a:bodyPr wrap="square">
            <a:spAutoFit/>
          </a:bodyPr>
          <a:lstStyle/>
          <a:p>
            <a:r>
              <a:rPr lang="en-US" b="0" i="0" dirty="0">
                <a:solidFill>
                  <a:srgbClr val="737C85"/>
                </a:solidFill>
                <a:effectLst/>
                <a:latin typeface="Open Sans"/>
              </a:rPr>
              <a:t>XP is an </a:t>
            </a:r>
            <a:r>
              <a:rPr lang="en-US" b="1" i="0" u="none" strike="noStrike" dirty="0">
                <a:solidFill>
                  <a:srgbClr val="45AAF2"/>
                </a:solidFill>
                <a:effectLst/>
                <a:latin typeface="Open Sans"/>
                <a:hlinkClick r:id="rId3"/>
              </a:rPr>
              <a:t>agile software development</a:t>
            </a:r>
            <a:r>
              <a:rPr lang="en-US" b="0" i="0" dirty="0">
                <a:solidFill>
                  <a:srgbClr val="737C85"/>
                </a:solidFill>
                <a:effectLst/>
                <a:latin typeface="Open Sans"/>
              </a:rPr>
              <a:t> framework that aims to </a:t>
            </a:r>
            <a:r>
              <a:rPr lang="en-US" b="1" i="0" dirty="0">
                <a:solidFill>
                  <a:srgbClr val="FF0000"/>
                </a:solidFill>
                <a:effectLst/>
                <a:latin typeface="Open Sans"/>
              </a:rPr>
              <a:t>produce higher quality software</a:t>
            </a:r>
            <a:r>
              <a:rPr lang="en-US" b="0" i="0" dirty="0">
                <a:solidFill>
                  <a:srgbClr val="737C85"/>
                </a:solidFill>
                <a:effectLst/>
                <a:latin typeface="Open Sans"/>
              </a:rPr>
              <a:t>, and </a:t>
            </a:r>
            <a:r>
              <a:rPr lang="en-US" b="1" i="0" dirty="0">
                <a:solidFill>
                  <a:srgbClr val="FF0000"/>
                </a:solidFill>
                <a:effectLst/>
                <a:latin typeface="Open Sans"/>
              </a:rPr>
              <a:t>higher quality of life for the development team</a:t>
            </a:r>
            <a:r>
              <a:rPr lang="en-US" b="0" i="0" dirty="0">
                <a:solidFill>
                  <a:srgbClr val="737C85"/>
                </a:solidFill>
                <a:effectLst/>
                <a:latin typeface="Open Sans"/>
              </a:rPr>
              <a:t>. </a:t>
            </a:r>
          </a:p>
          <a:p>
            <a:endParaRPr lang="en-US" dirty="0">
              <a:solidFill>
                <a:srgbClr val="737C85"/>
              </a:solidFill>
              <a:latin typeface="Open Sans"/>
            </a:endParaRPr>
          </a:p>
          <a:p>
            <a:r>
              <a:rPr lang="en-US" b="0" i="0" dirty="0">
                <a:solidFill>
                  <a:srgbClr val="737C85"/>
                </a:solidFill>
                <a:effectLst/>
                <a:latin typeface="Open Sans"/>
              </a:rPr>
              <a:t>XP is the most specific of the agile frameworks regarding appropriate </a:t>
            </a:r>
            <a:r>
              <a:rPr lang="en-US" b="1" i="0" dirty="0">
                <a:solidFill>
                  <a:srgbClr val="737C85"/>
                </a:solidFill>
                <a:effectLst/>
                <a:latin typeface="Open Sans"/>
              </a:rPr>
              <a:t>engineering practices</a:t>
            </a:r>
            <a:r>
              <a:rPr lang="en-US" b="0" i="0" dirty="0">
                <a:solidFill>
                  <a:srgbClr val="737C85"/>
                </a:solidFill>
                <a:effectLst/>
                <a:latin typeface="Open Sans"/>
              </a:rPr>
              <a:t> for software development.</a:t>
            </a:r>
            <a:endParaRPr lang="en-US" dirty="0"/>
          </a:p>
        </p:txBody>
      </p:sp>
      <p:sp>
        <p:nvSpPr>
          <p:cNvPr id="12" name="Oval 11">
            <a:extLst>
              <a:ext uri="{FF2B5EF4-FFF2-40B4-BE49-F238E27FC236}">
                <a16:creationId xmlns:a16="http://schemas.microsoft.com/office/drawing/2014/main" id="{27A80F7E-6491-4627-9D4B-A45A60CFC3CC}"/>
              </a:ext>
            </a:extLst>
          </p:cNvPr>
          <p:cNvSpPr/>
          <p:nvPr/>
        </p:nvSpPr>
        <p:spPr>
          <a:xfrm>
            <a:off x="7758752" y="4469642"/>
            <a:ext cx="368490" cy="313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CB372C82-EA09-4E16-98BD-279B9B3EECE8}"/>
              </a:ext>
            </a:extLst>
          </p:cNvPr>
          <p:cNvSpPr/>
          <p:nvPr/>
        </p:nvSpPr>
        <p:spPr>
          <a:xfrm>
            <a:off x="5994668" y="5253582"/>
            <a:ext cx="368490" cy="313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988200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8757-486A-4072-BC04-893ABD61B73C}"/>
              </a:ext>
            </a:extLst>
          </p:cNvPr>
          <p:cNvSpPr>
            <a:spLocks noGrp="1"/>
          </p:cNvSpPr>
          <p:nvPr>
            <p:ph type="title"/>
          </p:nvPr>
        </p:nvSpPr>
        <p:spPr/>
        <p:txBody>
          <a:bodyPr/>
          <a:lstStyle/>
          <a:p>
            <a:pPr algn="ctr"/>
            <a:r>
              <a:rPr lang="en-US" dirty="0"/>
              <a:t>Story 1</a:t>
            </a:r>
          </a:p>
        </p:txBody>
      </p:sp>
      <p:sp>
        <p:nvSpPr>
          <p:cNvPr id="3" name="Content Placeholder 2">
            <a:extLst>
              <a:ext uri="{FF2B5EF4-FFF2-40B4-BE49-F238E27FC236}">
                <a16:creationId xmlns:a16="http://schemas.microsoft.com/office/drawing/2014/main" id="{F24188F2-0F53-4A63-844A-8C4D1F4C526F}"/>
              </a:ext>
            </a:extLst>
          </p:cNvPr>
          <p:cNvSpPr>
            <a:spLocks noGrp="1"/>
          </p:cNvSpPr>
          <p:nvPr>
            <p:ph idx="1"/>
          </p:nvPr>
        </p:nvSpPr>
        <p:spPr/>
        <p:txBody>
          <a:bodyPr/>
          <a:lstStyle/>
          <a:p>
            <a:r>
              <a:rPr lang="en-US" dirty="0"/>
              <a:t>Get the search query</a:t>
            </a:r>
          </a:p>
        </p:txBody>
      </p:sp>
      <p:sp>
        <p:nvSpPr>
          <p:cNvPr id="4" name="Date Placeholder 3">
            <a:extLst>
              <a:ext uri="{FF2B5EF4-FFF2-40B4-BE49-F238E27FC236}">
                <a16:creationId xmlns:a16="http://schemas.microsoft.com/office/drawing/2014/main" id="{19E5B8B4-4355-4C90-90FB-98170CE4C775}"/>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82D0088D-DFB7-4972-82CB-B37416DE30B1}"/>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746A9016-3208-490B-9B0C-FB00BE986979}"/>
              </a:ext>
            </a:extLst>
          </p:cNvPr>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pic>
        <p:nvPicPr>
          <p:cNvPr id="7" name="Picture 6">
            <a:extLst>
              <a:ext uri="{FF2B5EF4-FFF2-40B4-BE49-F238E27FC236}">
                <a16:creationId xmlns:a16="http://schemas.microsoft.com/office/drawing/2014/main" id="{45ECC739-FB5D-457E-AA6E-773EAC91E9BB}"/>
              </a:ext>
            </a:extLst>
          </p:cNvPr>
          <p:cNvPicPr>
            <a:picLocks noChangeAspect="1"/>
          </p:cNvPicPr>
          <p:nvPr/>
        </p:nvPicPr>
        <p:blipFill>
          <a:blip r:embed="rId2"/>
          <a:stretch>
            <a:fillRect/>
          </a:stretch>
        </p:blipFill>
        <p:spPr>
          <a:xfrm>
            <a:off x="857247" y="2944632"/>
            <a:ext cx="6500192" cy="2381784"/>
          </a:xfrm>
          <a:prstGeom prst="rect">
            <a:avLst/>
          </a:prstGeom>
        </p:spPr>
      </p:pic>
      <p:sp>
        <p:nvSpPr>
          <p:cNvPr id="9" name="TextBox 8">
            <a:extLst>
              <a:ext uri="{FF2B5EF4-FFF2-40B4-BE49-F238E27FC236}">
                <a16:creationId xmlns:a16="http://schemas.microsoft.com/office/drawing/2014/main" id="{7F106BE6-840F-41D1-91E5-45C34BBE5F93}"/>
              </a:ext>
            </a:extLst>
          </p:cNvPr>
          <p:cNvSpPr txBox="1"/>
          <p:nvPr/>
        </p:nvSpPr>
        <p:spPr>
          <a:xfrm>
            <a:off x="2033752" y="4085074"/>
            <a:ext cx="2885089" cy="369332"/>
          </a:xfrm>
          <a:prstGeom prst="rect">
            <a:avLst/>
          </a:prstGeom>
          <a:noFill/>
        </p:spPr>
        <p:txBody>
          <a:bodyPr wrap="square">
            <a:spAutoFit/>
          </a:bodyPr>
          <a:lstStyle/>
          <a:p>
            <a:r>
              <a:rPr lang="en-US" dirty="0"/>
              <a:t>New features in Java 9</a:t>
            </a:r>
          </a:p>
        </p:txBody>
      </p:sp>
      <p:sp>
        <p:nvSpPr>
          <p:cNvPr id="10" name="Content Placeholder 2">
            <a:extLst>
              <a:ext uri="{FF2B5EF4-FFF2-40B4-BE49-F238E27FC236}">
                <a16:creationId xmlns:a16="http://schemas.microsoft.com/office/drawing/2014/main" id="{ACBF0616-5B09-4199-9BF2-559630994070}"/>
              </a:ext>
            </a:extLst>
          </p:cNvPr>
          <p:cNvSpPr txBox="1">
            <a:spLocks/>
          </p:cNvSpPr>
          <p:nvPr/>
        </p:nvSpPr>
        <p:spPr>
          <a:xfrm>
            <a:off x="5539325" y="1484849"/>
            <a:ext cx="3276752" cy="1132227"/>
          </a:xfrm>
          <a:prstGeom prst="rect">
            <a:avLst/>
          </a:prstGeom>
        </p:spPr>
        <p:txBody>
          <a:bodyPr vert="horz" lIns="91440" tIns="45720" rIns="91440" bIns="45720" rtlCol="0">
            <a:normAutofit lnSpcReduction="10000"/>
          </a:bodyPr>
          <a:lstStyle>
            <a:lvl1pPr marL="171450" indent="-137160" algn="just" defTabSz="685800" rtl="0" eaLnBrk="1" latinLnBrk="0" hangingPunct="1">
              <a:lnSpc>
                <a:spcPct val="90000"/>
              </a:lnSpc>
              <a:spcBef>
                <a:spcPts val="1000"/>
              </a:spcBef>
              <a:buClr>
                <a:schemeClr val="accent1"/>
              </a:buClr>
              <a:buSzPct val="80000"/>
              <a:buFont typeface="Corbel" pitchFamily="34" charset="0"/>
              <a:buChar char="•"/>
              <a:defRPr sz="3200" kern="1200">
                <a:solidFill>
                  <a:schemeClr val="tx1"/>
                </a:solidFill>
                <a:latin typeface="+mn-lt"/>
                <a:ea typeface="+mn-ea"/>
                <a:cs typeface="+mn-cs"/>
              </a:defRPr>
            </a:lvl1pPr>
            <a:lvl2pPr marL="34290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2800" kern="1200">
                <a:solidFill>
                  <a:schemeClr val="tx1"/>
                </a:solidFill>
                <a:latin typeface="+mn-lt"/>
                <a:ea typeface="+mn-ea"/>
                <a:cs typeface="+mn-cs"/>
              </a:defRPr>
            </a:lvl2pPr>
            <a:lvl3pPr marL="54864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2400" kern="1200">
                <a:solidFill>
                  <a:schemeClr val="tx1"/>
                </a:solidFill>
                <a:latin typeface="+mn-lt"/>
                <a:ea typeface="+mn-ea"/>
                <a:cs typeface="+mn-cs"/>
              </a:defRPr>
            </a:lvl3pPr>
            <a:lvl4pPr marL="75438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2000" kern="1200">
                <a:solidFill>
                  <a:schemeClr val="tx1"/>
                </a:solidFill>
                <a:latin typeface="+mn-lt"/>
                <a:ea typeface="+mn-ea"/>
                <a:cs typeface="+mn-cs"/>
              </a:defRPr>
            </a:lvl4pPr>
            <a:lvl5pPr marL="92012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tx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a:lstStyle>
          <a:p>
            <a:pPr marL="34290" indent="0">
              <a:buNone/>
            </a:pPr>
            <a:r>
              <a:rPr lang="en-US" sz="1600" b="1" dirty="0"/>
              <a:t>Risk: 0-1</a:t>
            </a:r>
          </a:p>
          <a:p>
            <a:pPr marL="34290" indent="0">
              <a:buNone/>
            </a:pPr>
            <a:r>
              <a:rPr lang="en-US" sz="1600" b="1" dirty="0"/>
              <a:t>Time: 3 hours (including testing)</a:t>
            </a:r>
          </a:p>
          <a:p>
            <a:pPr marL="34290" indent="0">
              <a:buNone/>
            </a:pPr>
            <a:r>
              <a:rPr lang="en-US" sz="1600" b="1" dirty="0"/>
              <a:t>Required manpower: 1 programmer</a:t>
            </a:r>
          </a:p>
        </p:txBody>
      </p:sp>
    </p:spTree>
    <p:extLst>
      <p:ext uri="{BB962C8B-B14F-4D97-AF65-F5344CB8AC3E}">
        <p14:creationId xmlns:p14="http://schemas.microsoft.com/office/powerpoint/2010/main" val="15333776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8757-486A-4072-BC04-893ABD61B73C}"/>
              </a:ext>
            </a:extLst>
          </p:cNvPr>
          <p:cNvSpPr>
            <a:spLocks noGrp="1"/>
          </p:cNvSpPr>
          <p:nvPr>
            <p:ph type="title"/>
          </p:nvPr>
        </p:nvSpPr>
        <p:spPr>
          <a:xfrm>
            <a:off x="619433" y="393291"/>
            <a:ext cx="7973961" cy="1356360"/>
          </a:xfrm>
        </p:spPr>
        <p:txBody>
          <a:bodyPr/>
          <a:lstStyle/>
          <a:p>
            <a:pPr algn="ctr"/>
            <a:r>
              <a:rPr lang="en-US" dirty="0"/>
              <a:t>Story X</a:t>
            </a:r>
          </a:p>
        </p:txBody>
      </p:sp>
      <p:sp>
        <p:nvSpPr>
          <p:cNvPr id="3" name="Content Placeholder 2">
            <a:extLst>
              <a:ext uri="{FF2B5EF4-FFF2-40B4-BE49-F238E27FC236}">
                <a16:creationId xmlns:a16="http://schemas.microsoft.com/office/drawing/2014/main" id="{F24188F2-0F53-4A63-844A-8C4D1F4C526F}"/>
              </a:ext>
            </a:extLst>
          </p:cNvPr>
          <p:cNvSpPr>
            <a:spLocks noGrp="1"/>
          </p:cNvSpPr>
          <p:nvPr>
            <p:ph idx="1"/>
          </p:nvPr>
        </p:nvSpPr>
        <p:spPr>
          <a:xfrm>
            <a:off x="619433" y="1966452"/>
            <a:ext cx="6738006" cy="3255087"/>
          </a:xfrm>
        </p:spPr>
        <p:txBody>
          <a:bodyPr/>
          <a:lstStyle/>
          <a:p>
            <a:r>
              <a:rPr lang="en-US" dirty="0"/>
              <a:t>Run the search at Google Server</a:t>
            </a:r>
          </a:p>
        </p:txBody>
      </p:sp>
      <p:sp>
        <p:nvSpPr>
          <p:cNvPr id="4" name="Date Placeholder 3">
            <a:extLst>
              <a:ext uri="{FF2B5EF4-FFF2-40B4-BE49-F238E27FC236}">
                <a16:creationId xmlns:a16="http://schemas.microsoft.com/office/drawing/2014/main" id="{19E5B8B4-4355-4C90-90FB-98170CE4C775}"/>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82D0088D-DFB7-4972-82CB-B37416DE30B1}"/>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746A9016-3208-490B-9B0C-FB00BE986979}"/>
              </a:ext>
            </a:extLst>
          </p:cNvPr>
          <p:cNvSpPr>
            <a:spLocks noGrp="1"/>
          </p:cNvSpPr>
          <p:nvPr>
            <p:ph type="sldNum" sz="quarter" idx="12"/>
          </p:nvPr>
        </p:nvSpPr>
        <p:spPr/>
        <p:txBody>
          <a:bodyPr/>
          <a:lstStyle/>
          <a:p>
            <a:pPr>
              <a:defRPr/>
            </a:pPr>
            <a:fld id="{EAB5BBF0-B782-3644-AFE1-10103AC25370}" type="slidenum">
              <a:rPr lang="en-US" smtClean="0"/>
              <a:pPr>
                <a:defRPr/>
              </a:pPr>
              <a:t>67</a:t>
            </a:fld>
            <a:endParaRPr lang="en-US" dirty="0"/>
          </a:p>
        </p:txBody>
      </p:sp>
      <p:sp>
        <p:nvSpPr>
          <p:cNvPr id="9" name="TextBox 8">
            <a:extLst>
              <a:ext uri="{FF2B5EF4-FFF2-40B4-BE49-F238E27FC236}">
                <a16:creationId xmlns:a16="http://schemas.microsoft.com/office/drawing/2014/main" id="{7F106BE6-840F-41D1-91E5-45C34BBE5F93}"/>
              </a:ext>
            </a:extLst>
          </p:cNvPr>
          <p:cNvSpPr txBox="1"/>
          <p:nvPr/>
        </p:nvSpPr>
        <p:spPr>
          <a:xfrm>
            <a:off x="747286" y="3059668"/>
            <a:ext cx="2885089" cy="369332"/>
          </a:xfrm>
          <a:prstGeom prst="rect">
            <a:avLst/>
          </a:prstGeom>
          <a:noFill/>
        </p:spPr>
        <p:txBody>
          <a:bodyPr wrap="square">
            <a:spAutoFit/>
          </a:bodyPr>
          <a:lstStyle/>
          <a:p>
            <a:r>
              <a:rPr lang="en-US" dirty="0"/>
              <a:t>New features in Java 9</a:t>
            </a:r>
          </a:p>
        </p:txBody>
      </p:sp>
      <p:sp>
        <p:nvSpPr>
          <p:cNvPr id="8" name="Cylinder 7">
            <a:extLst>
              <a:ext uri="{FF2B5EF4-FFF2-40B4-BE49-F238E27FC236}">
                <a16:creationId xmlns:a16="http://schemas.microsoft.com/office/drawing/2014/main" id="{41DDD61C-A3FB-4771-9C33-B7A453A1CEDC}"/>
              </a:ext>
            </a:extLst>
          </p:cNvPr>
          <p:cNvSpPr/>
          <p:nvPr/>
        </p:nvSpPr>
        <p:spPr>
          <a:xfrm>
            <a:off x="5262529" y="2497655"/>
            <a:ext cx="3134185" cy="336120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4768F0-8B9A-41BE-8EE7-1A74676BB8CD}"/>
              </a:ext>
            </a:extLst>
          </p:cNvPr>
          <p:cNvSpPr txBox="1"/>
          <p:nvPr/>
        </p:nvSpPr>
        <p:spPr>
          <a:xfrm>
            <a:off x="6110714" y="5854497"/>
            <a:ext cx="4572000" cy="369332"/>
          </a:xfrm>
          <a:prstGeom prst="rect">
            <a:avLst/>
          </a:prstGeom>
          <a:noFill/>
        </p:spPr>
        <p:txBody>
          <a:bodyPr wrap="square">
            <a:spAutoFit/>
          </a:bodyPr>
          <a:lstStyle/>
          <a:p>
            <a:r>
              <a:rPr lang="en-US" dirty="0"/>
              <a:t>Google Server</a:t>
            </a:r>
          </a:p>
        </p:txBody>
      </p:sp>
      <p:sp>
        <p:nvSpPr>
          <p:cNvPr id="12" name="Freeform: Shape 11">
            <a:extLst>
              <a:ext uri="{FF2B5EF4-FFF2-40B4-BE49-F238E27FC236}">
                <a16:creationId xmlns:a16="http://schemas.microsoft.com/office/drawing/2014/main" id="{51B4B40E-B910-4F3C-8694-422B099A53CB}"/>
              </a:ext>
            </a:extLst>
          </p:cNvPr>
          <p:cNvSpPr/>
          <p:nvPr/>
        </p:nvSpPr>
        <p:spPr>
          <a:xfrm>
            <a:off x="2970223" y="3039592"/>
            <a:ext cx="2717976" cy="1021605"/>
          </a:xfrm>
          <a:custGeom>
            <a:avLst/>
            <a:gdLst>
              <a:gd name="connsiteX0" fmla="*/ 0 w 2717976"/>
              <a:gd name="connsiteY0" fmla="*/ 258554 h 1021605"/>
              <a:gd name="connsiteX1" fmla="*/ 94594 w 2717976"/>
              <a:gd name="connsiteY1" fmla="*/ 176574 h 1021605"/>
              <a:gd name="connsiteX2" fmla="*/ 170268 w 2717976"/>
              <a:gd name="connsiteY2" fmla="*/ 138736 h 1021605"/>
              <a:gd name="connsiteX3" fmla="*/ 283780 w 2717976"/>
              <a:gd name="connsiteY3" fmla="*/ 75674 h 1021605"/>
              <a:gd name="connsiteX4" fmla="*/ 315311 w 2717976"/>
              <a:gd name="connsiteY4" fmla="*/ 44143 h 1021605"/>
              <a:gd name="connsiteX5" fmla="*/ 372067 w 2717976"/>
              <a:gd name="connsiteY5" fmla="*/ 25225 h 1021605"/>
              <a:gd name="connsiteX6" fmla="*/ 428823 w 2717976"/>
              <a:gd name="connsiteY6" fmla="*/ 0 h 1021605"/>
              <a:gd name="connsiteX7" fmla="*/ 504497 w 2717976"/>
              <a:gd name="connsiteY7" fmla="*/ 12612 h 1021605"/>
              <a:gd name="connsiteX8" fmla="*/ 536028 w 2717976"/>
              <a:gd name="connsiteY8" fmla="*/ 37837 h 1021605"/>
              <a:gd name="connsiteX9" fmla="*/ 605396 w 2717976"/>
              <a:gd name="connsiteY9" fmla="*/ 176574 h 1021605"/>
              <a:gd name="connsiteX10" fmla="*/ 706296 w 2717976"/>
              <a:gd name="connsiteY10" fmla="*/ 340535 h 1021605"/>
              <a:gd name="connsiteX11" fmla="*/ 731520 w 2717976"/>
              <a:gd name="connsiteY11" fmla="*/ 397291 h 1021605"/>
              <a:gd name="connsiteX12" fmla="*/ 763051 w 2717976"/>
              <a:gd name="connsiteY12" fmla="*/ 460353 h 1021605"/>
              <a:gd name="connsiteX13" fmla="*/ 800889 w 2717976"/>
              <a:gd name="connsiteY13" fmla="*/ 517109 h 1021605"/>
              <a:gd name="connsiteX14" fmla="*/ 819807 w 2717976"/>
              <a:gd name="connsiteY14" fmla="*/ 542334 h 1021605"/>
              <a:gd name="connsiteX15" fmla="*/ 851338 w 2717976"/>
              <a:gd name="connsiteY15" fmla="*/ 586477 h 1021605"/>
              <a:gd name="connsiteX16" fmla="*/ 971156 w 2717976"/>
              <a:gd name="connsiteY16" fmla="*/ 491884 h 1021605"/>
              <a:gd name="connsiteX17" fmla="*/ 1078362 w 2717976"/>
              <a:gd name="connsiteY17" fmla="*/ 409903 h 1021605"/>
              <a:gd name="connsiteX18" fmla="*/ 1128811 w 2717976"/>
              <a:gd name="connsiteY18" fmla="*/ 346841 h 1021605"/>
              <a:gd name="connsiteX19" fmla="*/ 1267548 w 2717976"/>
              <a:gd name="connsiteY19" fmla="*/ 220717 h 1021605"/>
              <a:gd name="connsiteX20" fmla="*/ 1324304 w 2717976"/>
              <a:gd name="connsiteY20" fmla="*/ 170267 h 1021605"/>
              <a:gd name="connsiteX21" fmla="*/ 1387366 w 2717976"/>
              <a:gd name="connsiteY21" fmla="*/ 100899 h 1021605"/>
              <a:gd name="connsiteX22" fmla="*/ 1437816 w 2717976"/>
              <a:gd name="connsiteY22" fmla="*/ 75674 h 1021605"/>
              <a:gd name="connsiteX23" fmla="*/ 1456734 w 2717976"/>
              <a:gd name="connsiteY23" fmla="*/ 94593 h 1021605"/>
              <a:gd name="connsiteX24" fmla="*/ 1513490 w 2717976"/>
              <a:gd name="connsiteY24" fmla="*/ 208105 h 1021605"/>
              <a:gd name="connsiteX25" fmla="*/ 1551327 w 2717976"/>
              <a:gd name="connsiteY25" fmla="*/ 315310 h 1021605"/>
              <a:gd name="connsiteX26" fmla="*/ 1608083 w 2717976"/>
              <a:gd name="connsiteY26" fmla="*/ 403597 h 1021605"/>
              <a:gd name="connsiteX27" fmla="*/ 1658533 w 2717976"/>
              <a:gd name="connsiteY27" fmla="*/ 599089 h 1021605"/>
              <a:gd name="connsiteX28" fmla="*/ 1696370 w 2717976"/>
              <a:gd name="connsiteY28" fmla="*/ 674764 h 1021605"/>
              <a:gd name="connsiteX29" fmla="*/ 1746820 w 2717976"/>
              <a:gd name="connsiteY29" fmla="*/ 794582 h 1021605"/>
              <a:gd name="connsiteX30" fmla="*/ 1765738 w 2717976"/>
              <a:gd name="connsiteY30" fmla="*/ 807194 h 1021605"/>
              <a:gd name="connsiteX31" fmla="*/ 1809882 w 2717976"/>
              <a:gd name="connsiteY31" fmla="*/ 744132 h 1021605"/>
              <a:gd name="connsiteX32" fmla="*/ 1828800 w 2717976"/>
              <a:gd name="connsiteY32" fmla="*/ 718907 h 1021605"/>
              <a:gd name="connsiteX33" fmla="*/ 1872944 w 2717976"/>
              <a:gd name="connsiteY33" fmla="*/ 636927 h 1021605"/>
              <a:gd name="connsiteX34" fmla="*/ 1923394 w 2717976"/>
              <a:gd name="connsiteY34" fmla="*/ 573865 h 1021605"/>
              <a:gd name="connsiteX35" fmla="*/ 1992762 w 2717976"/>
              <a:gd name="connsiteY35" fmla="*/ 472965 h 1021605"/>
              <a:gd name="connsiteX36" fmla="*/ 2030599 w 2717976"/>
              <a:gd name="connsiteY36" fmla="*/ 491884 h 1021605"/>
              <a:gd name="connsiteX37" fmla="*/ 2049518 w 2717976"/>
              <a:gd name="connsiteY37" fmla="*/ 548640 h 1021605"/>
              <a:gd name="connsiteX38" fmla="*/ 2087355 w 2717976"/>
              <a:gd name="connsiteY38" fmla="*/ 618008 h 1021605"/>
              <a:gd name="connsiteX39" fmla="*/ 2169336 w 2717976"/>
              <a:gd name="connsiteY39" fmla="*/ 737826 h 1021605"/>
              <a:gd name="connsiteX40" fmla="*/ 2194560 w 2717976"/>
              <a:gd name="connsiteY40" fmla="*/ 813500 h 1021605"/>
              <a:gd name="connsiteX41" fmla="*/ 2251316 w 2717976"/>
              <a:gd name="connsiteY41" fmla="*/ 914400 h 1021605"/>
              <a:gd name="connsiteX42" fmla="*/ 2270235 w 2717976"/>
              <a:gd name="connsiteY42" fmla="*/ 945931 h 1021605"/>
              <a:gd name="connsiteX43" fmla="*/ 2289154 w 2717976"/>
              <a:gd name="connsiteY43" fmla="*/ 952237 h 1021605"/>
              <a:gd name="connsiteX44" fmla="*/ 2326991 w 2717976"/>
              <a:gd name="connsiteY44" fmla="*/ 958543 h 1021605"/>
              <a:gd name="connsiteX45" fmla="*/ 2371134 w 2717976"/>
              <a:gd name="connsiteY45" fmla="*/ 920706 h 1021605"/>
              <a:gd name="connsiteX46" fmla="*/ 2408971 w 2717976"/>
              <a:gd name="connsiteY46" fmla="*/ 914400 h 1021605"/>
              <a:gd name="connsiteX47" fmla="*/ 2440503 w 2717976"/>
              <a:gd name="connsiteY47" fmla="*/ 901787 h 1021605"/>
              <a:gd name="connsiteX48" fmla="*/ 2509871 w 2717976"/>
              <a:gd name="connsiteY48" fmla="*/ 914400 h 1021605"/>
              <a:gd name="connsiteX49" fmla="*/ 2585545 w 2717976"/>
              <a:gd name="connsiteY49" fmla="*/ 983768 h 1021605"/>
              <a:gd name="connsiteX50" fmla="*/ 2623383 w 2717976"/>
              <a:gd name="connsiteY50" fmla="*/ 1021605 h 1021605"/>
              <a:gd name="connsiteX51" fmla="*/ 2705363 w 2717976"/>
              <a:gd name="connsiteY51" fmla="*/ 1008993 h 1021605"/>
              <a:gd name="connsiteX52" fmla="*/ 2717976 w 2717976"/>
              <a:gd name="connsiteY52" fmla="*/ 996380 h 102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717976" h="1021605">
                <a:moveTo>
                  <a:pt x="0" y="258554"/>
                </a:moveTo>
                <a:cubicBezTo>
                  <a:pt x="36396" y="222159"/>
                  <a:pt x="51506" y="201520"/>
                  <a:pt x="94594" y="176574"/>
                </a:cubicBezTo>
                <a:cubicBezTo>
                  <a:pt x="119001" y="162444"/>
                  <a:pt x="145840" y="152829"/>
                  <a:pt x="170268" y="138736"/>
                </a:cubicBezTo>
                <a:cubicBezTo>
                  <a:pt x="285119" y="72475"/>
                  <a:pt x="219839" y="91659"/>
                  <a:pt x="283780" y="75674"/>
                </a:cubicBezTo>
                <a:cubicBezTo>
                  <a:pt x="294290" y="65164"/>
                  <a:pt x="302406" y="51517"/>
                  <a:pt x="315311" y="44143"/>
                </a:cubicBezTo>
                <a:cubicBezTo>
                  <a:pt x="332626" y="34249"/>
                  <a:pt x="353481" y="32453"/>
                  <a:pt x="372067" y="25225"/>
                </a:cubicBezTo>
                <a:cubicBezTo>
                  <a:pt x="391362" y="17721"/>
                  <a:pt x="409904" y="8408"/>
                  <a:pt x="428823" y="0"/>
                </a:cubicBezTo>
                <a:cubicBezTo>
                  <a:pt x="454048" y="4204"/>
                  <a:pt x="480382" y="4101"/>
                  <a:pt x="504497" y="12612"/>
                </a:cubicBezTo>
                <a:cubicBezTo>
                  <a:pt x="517189" y="17092"/>
                  <a:pt x="526974" y="27878"/>
                  <a:pt x="536028" y="37837"/>
                </a:cubicBezTo>
                <a:cubicBezTo>
                  <a:pt x="581932" y="88331"/>
                  <a:pt x="570921" y="105162"/>
                  <a:pt x="605396" y="176574"/>
                </a:cubicBezTo>
                <a:cubicBezTo>
                  <a:pt x="665614" y="301311"/>
                  <a:pt x="641762" y="227599"/>
                  <a:pt x="706296" y="340535"/>
                </a:cubicBezTo>
                <a:cubicBezTo>
                  <a:pt x="716567" y="358510"/>
                  <a:pt x="722657" y="378581"/>
                  <a:pt x="731520" y="397291"/>
                </a:cubicBezTo>
                <a:cubicBezTo>
                  <a:pt x="741581" y="418531"/>
                  <a:pt x="751276" y="440014"/>
                  <a:pt x="763051" y="460353"/>
                </a:cubicBezTo>
                <a:cubicBezTo>
                  <a:pt x="774443" y="480031"/>
                  <a:pt x="787947" y="498414"/>
                  <a:pt x="800889" y="517109"/>
                </a:cubicBezTo>
                <a:cubicBezTo>
                  <a:pt x="806872" y="525750"/>
                  <a:pt x="814703" y="533146"/>
                  <a:pt x="819807" y="542334"/>
                </a:cubicBezTo>
                <a:cubicBezTo>
                  <a:pt x="844762" y="587253"/>
                  <a:pt x="816623" y="563333"/>
                  <a:pt x="851338" y="586477"/>
                </a:cubicBezTo>
                <a:cubicBezTo>
                  <a:pt x="962606" y="524662"/>
                  <a:pt x="853608" y="592017"/>
                  <a:pt x="971156" y="491884"/>
                </a:cubicBezTo>
                <a:cubicBezTo>
                  <a:pt x="1005402" y="462712"/>
                  <a:pt x="1045255" y="440361"/>
                  <a:pt x="1078362" y="409903"/>
                </a:cubicBezTo>
                <a:cubicBezTo>
                  <a:pt x="1098173" y="391677"/>
                  <a:pt x="1110703" y="366760"/>
                  <a:pt x="1128811" y="346841"/>
                </a:cubicBezTo>
                <a:cubicBezTo>
                  <a:pt x="1206463" y="261424"/>
                  <a:pt x="1189503" y="286440"/>
                  <a:pt x="1267548" y="220717"/>
                </a:cubicBezTo>
                <a:cubicBezTo>
                  <a:pt x="1286910" y="204412"/>
                  <a:pt x="1306405" y="188166"/>
                  <a:pt x="1324304" y="170267"/>
                </a:cubicBezTo>
                <a:cubicBezTo>
                  <a:pt x="1340617" y="153954"/>
                  <a:pt x="1366393" y="117212"/>
                  <a:pt x="1387366" y="100899"/>
                </a:cubicBezTo>
                <a:cubicBezTo>
                  <a:pt x="1409706" y="83523"/>
                  <a:pt x="1415345" y="83164"/>
                  <a:pt x="1437816" y="75674"/>
                </a:cubicBezTo>
                <a:cubicBezTo>
                  <a:pt x="1444122" y="81980"/>
                  <a:pt x="1451787" y="87173"/>
                  <a:pt x="1456734" y="94593"/>
                </a:cubicBezTo>
                <a:cubicBezTo>
                  <a:pt x="1475664" y="122989"/>
                  <a:pt x="1501147" y="176014"/>
                  <a:pt x="1513490" y="208105"/>
                </a:cubicBezTo>
                <a:cubicBezTo>
                  <a:pt x="1527094" y="243474"/>
                  <a:pt x="1534821" y="281198"/>
                  <a:pt x="1551327" y="315310"/>
                </a:cubicBezTo>
                <a:cubicBezTo>
                  <a:pt x="1566565" y="346802"/>
                  <a:pt x="1589164" y="374168"/>
                  <a:pt x="1608083" y="403597"/>
                </a:cubicBezTo>
                <a:cubicBezTo>
                  <a:pt x="1617217" y="442415"/>
                  <a:pt x="1642483" y="557359"/>
                  <a:pt x="1658533" y="599089"/>
                </a:cubicBezTo>
                <a:cubicBezTo>
                  <a:pt x="1668657" y="625412"/>
                  <a:pt x="1685729" y="648646"/>
                  <a:pt x="1696370" y="674764"/>
                </a:cubicBezTo>
                <a:cubicBezTo>
                  <a:pt x="1716135" y="723277"/>
                  <a:pt x="1712731" y="760493"/>
                  <a:pt x="1746820" y="794582"/>
                </a:cubicBezTo>
                <a:cubicBezTo>
                  <a:pt x="1752179" y="799941"/>
                  <a:pt x="1759432" y="802990"/>
                  <a:pt x="1765738" y="807194"/>
                </a:cubicBezTo>
                <a:cubicBezTo>
                  <a:pt x="1801516" y="771418"/>
                  <a:pt x="1770969" y="805282"/>
                  <a:pt x="1809882" y="744132"/>
                </a:cubicBezTo>
                <a:cubicBezTo>
                  <a:pt x="1815525" y="735265"/>
                  <a:pt x="1823471" y="727966"/>
                  <a:pt x="1828800" y="718907"/>
                </a:cubicBezTo>
                <a:cubicBezTo>
                  <a:pt x="1844536" y="692156"/>
                  <a:pt x="1855990" y="662923"/>
                  <a:pt x="1872944" y="636927"/>
                </a:cubicBezTo>
                <a:cubicBezTo>
                  <a:pt x="1887650" y="614379"/>
                  <a:pt x="1908462" y="596264"/>
                  <a:pt x="1923394" y="573865"/>
                </a:cubicBezTo>
                <a:cubicBezTo>
                  <a:pt x="1993868" y="468154"/>
                  <a:pt x="1942004" y="506804"/>
                  <a:pt x="1992762" y="472965"/>
                </a:cubicBezTo>
                <a:cubicBezTo>
                  <a:pt x="2005374" y="479271"/>
                  <a:pt x="2022138" y="480603"/>
                  <a:pt x="2030599" y="491884"/>
                </a:cubicBezTo>
                <a:cubicBezTo>
                  <a:pt x="2042564" y="507838"/>
                  <a:pt x="2041334" y="530454"/>
                  <a:pt x="2049518" y="548640"/>
                </a:cubicBezTo>
                <a:cubicBezTo>
                  <a:pt x="2060327" y="572659"/>
                  <a:pt x="2072482" y="596270"/>
                  <a:pt x="2087355" y="618008"/>
                </a:cubicBezTo>
                <a:cubicBezTo>
                  <a:pt x="2149291" y="708530"/>
                  <a:pt x="2120269" y="624972"/>
                  <a:pt x="2169336" y="737826"/>
                </a:cubicBezTo>
                <a:cubicBezTo>
                  <a:pt x="2179938" y="762210"/>
                  <a:pt x="2184333" y="788956"/>
                  <a:pt x="2194560" y="813500"/>
                </a:cubicBezTo>
                <a:cubicBezTo>
                  <a:pt x="2235996" y="912946"/>
                  <a:pt x="2215888" y="861257"/>
                  <a:pt x="2251316" y="914400"/>
                </a:cubicBezTo>
                <a:cubicBezTo>
                  <a:pt x="2258115" y="924599"/>
                  <a:pt x="2261568" y="937264"/>
                  <a:pt x="2270235" y="945931"/>
                </a:cubicBezTo>
                <a:cubicBezTo>
                  <a:pt x="2274936" y="950631"/>
                  <a:pt x="2282665" y="950795"/>
                  <a:pt x="2289154" y="952237"/>
                </a:cubicBezTo>
                <a:cubicBezTo>
                  <a:pt x="2301636" y="955011"/>
                  <a:pt x="2314379" y="956441"/>
                  <a:pt x="2326991" y="958543"/>
                </a:cubicBezTo>
                <a:cubicBezTo>
                  <a:pt x="2337324" y="948210"/>
                  <a:pt x="2357651" y="926099"/>
                  <a:pt x="2371134" y="920706"/>
                </a:cubicBezTo>
                <a:cubicBezTo>
                  <a:pt x="2383006" y="915957"/>
                  <a:pt x="2396359" y="916502"/>
                  <a:pt x="2408971" y="914400"/>
                </a:cubicBezTo>
                <a:cubicBezTo>
                  <a:pt x="2419482" y="910196"/>
                  <a:pt x="2429183" y="901787"/>
                  <a:pt x="2440503" y="901787"/>
                </a:cubicBezTo>
                <a:cubicBezTo>
                  <a:pt x="2464005" y="901787"/>
                  <a:pt x="2488139" y="905452"/>
                  <a:pt x="2509871" y="914400"/>
                </a:cubicBezTo>
                <a:cubicBezTo>
                  <a:pt x="2530812" y="923023"/>
                  <a:pt x="2569342" y="971616"/>
                  <a:pt x="2585545" y="983768"/>
                </a:cubicBezTo>
                <a:cubicBezTo>
                  <a:pt x="2616833" y="1007234"/>
                  <a:pt x="2604940" y="993942"/>
                  <a:pt x="2623383" y="1021605"/>
                </a:cubicBezTo>
                <a:cubicBezTo>
                  <a:pt x="2650710" y="1017401"/>
                  <a:pt x="2678648" y="1016117"/>
                  <a:pt x="2705363" y="1008993"/>
                </a:cubicBezTo>
                <a:cubicBezTo>
                  <a:pt x="2711108" y="1007461"/>
                  <a:pt x="2717976" y="996380"/>
                  <a:pt x="2717976" y="9963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8DE9BAE4-BD9D-4162-BC6F-E2F8523167B0}"/>
              </a:ext>
            </a:extLst>
          </p:cNvPr>
          <p:cNvSpPr txBox="1">
            <a:spLocks/>
          </p:cNvSpPr>
          <p:nvPr/>
        </p:nvSpPr>
        <p:spPr>
          <a:xfrm>
            <a:off x="5523571" y="478797"/>
            <a:ext cx="3276752" cy="1132227"/>
          </a:xfrm>
          <a:prstGeom prst="rect">
            <a:avLst/>
          </a:prstGeom>
        </p:spPr>
        <p:txBody>
          <a:bodyPr vert="horz" lIns="91440" tIns="45720" rIns="91440" bIns="45720" rtlCol="0">
            <a:normAutofit lnSpcReduction="10000"/>
          </a:bodyPr>
          <a:lstStyle>
            <a:lvl1pPr marL="171450" indent="-137160" algn="just" defTabSz="685800" rtl="0" eaLnBrk="1" latinLnBrk="0" hangingPunct="1">
              <a:lnSpc>
                <a:spcPct val="90000"/>
              </a:lnSpc>
              <a:spcBef>
                <a:spcPts val="1000"/>
              </a:spcBef>
              <a:buClr>
                <a:schemeClr val="accent1"/>
              </a:buClr>
              <a:buSzPct val="80000"/>
              <a:buFont typeface="Corbel" pitchFamily="34" charset="0"/>
              <a:buChar char="•"/>
              <a:defRPr sz="3200" kern="1200">
                <a:solidFill>
                  <a:schemeClr val="tx1"/>
                </a:solidFill>
                <a:latin typeface="+mn-lt"/>
                <a:ea typeface="+mn-ea"/>
                <a:cs typeface="+mn-cs"/>
              </a:defRPr>
            </a:lvl1pPr>
            <a:lvl2pPr marL="34290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2800" kern="1200">
                <a:solidFill>
                  <a:schemeClr val="tx1"/>
                </a:solidFill>
                <a:latin typeface="+mn-lt"/>
                <a:ea typeface="+mn-ea"/>
                <a:cs typeface="+mn-cs"/>
              </a:defRPr>
            </a:lvl2pPr>
            <a:lvl3pPr marL="54864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2400" kern="1200">
                <a:solidFill>
                  <a:schemeClr val="tx1"/>
                </a:solidFill>
                <a:latin typeface="+mn-lt"/>
                <a:ea typeface="+mn-ea"/>
                <a:cs typeface="+mn-cs"/>
              </a:defRPr>
            </a:lvl3pPr>
            <a:lvl4pPr marL="75438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2000" kern="1200">
                <a:solidFill>
                  <a:schemeClr val="tx1"/>
                </a:solidFill>
                <a:latin typeface="+mn-lt"/>
                <a:ea typeface="+mn-ea"/>
                <a:cs typeface="+mn-cs"/>
              </a:defRPr>
            </a:lvl4pPr>
            <a:lvl5pPr marL="920120" indent="-137160" algn="just"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tx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a:lstStyle>
          <a:p>
            <a:pPr marL="34290" indent="0">
              <a:buNone/>
            </a:pPr>
            <a:r>
              <a:rPr lang="en-US" sz="1600" b="1" dirty="0"/>
              <a:t>Risk: 8-9</a:t>
            </a:r>
          </a:p>
          <a:p>
            <a:pPr marL="34290" indent="0">
              <a:buNone/>
            </a:pPr>
            <a:r>
              <a:rPr lang="en-US" sz="1600" b="1" dirty="0"/>
              <a:t>Time: 400 hours (including testing)</a:t>
            </a:r>
          </a:p>
          <a:p>
            <a:pPr marL="34290" indent="0">
              <a:buNone/>
            </a:pPr>
            <a:r>
              <a:rPr lang="en-US" sz="1600" b="1" dirty="0"/>
              <a:t>Required manpower: 12 programmers (????)</a:t>
            </a:r>
          </a:p>
        </p:txBody>
      </p:sp>
    </p:spTree>
    <p:extLst>
      <p:ext uri="{BB962C8B-B14F-4D97-AF65-F5344CB8AC3E}">
        <p14:creationId xmlns:p14="http://schemas.microsoft.com/office/powerpoint/2010/main" val="1657164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4B50-8804-44C2-909E-38AA6844F1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6F955A-121B-494C-A171-59075422A622}"/>
              </a:ext>
            </a:extLst>
          </p:cNvPr>
          <p:cNvSpPr>
            <a:spLocks noGrp="1"/>
          </p:cNvSpPr>
          <p:nvPr>
            <p:ph idx="1"/>
          </p:nvPr>
        </p:nvSpPr>
        <p:spPr>
          <a:xfrm>
            <a:off x="619433" y="1966452"/>
            <a:ext cx="7973962" cy="972240"/>
          </a:xfrm>
        </p:spPr>
        <p:txBody>
          <a:bodyPr/>
          <a:lstStyle/>
          <a:p>
            <a:pPr marL="34290" indent="0">
              <a:buNone/>
            </a:pPr>
            <a:r>
              <a:rPr lang="en-US" dirty="0"/>
              <a:t>Authorized database access LAYMAN WORDS</a:t>
            </a:r>
          </a:p>
        </p:txBody>
      </p:sp>
      <p:sp>
        <p:nvSpPr>
          <p:cNvPr id="4" name="Date Placeholder 3">
            <a:extLst>
              <a:ext uri="{FF2B5EF4-FFF2-40B4-BE49-F238E27FC236}">
                <a16:creationId xmlns:a16="http://schemas.microsoft.com/office/drawing/2014/main" id="{29DC2828-5630-426A-AADA-E797C85FA9C4}"/>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E3C928E6-91F0-42DB-B0C7-7FF79173C3C1}"/>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6402F913-5F23-4EB8-A0EB-A7BAE5D9998C}"/>
              </a:ext>
            </a:extLst>
          </p:cNvPr>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Tree>
    <p:extLst>
      <p:ext uri="{BB962C8B-B14F-4D97-AF65-F5344CB8AC3E}">
        <p14:creationId xmlns:p14="http://schemas.microsoft.com/office/powerpoint/2010/main" val="39885080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8CC8A-9764-4376-BBA0-4D2A525F0130}"/>
              </a:ext>
            </a:extLst>
          </p:cNvPr>
          <p:cNvSpPr>
            <a:spLocks noGrp="1"/>
          </p:cNvSpPr>
          <p:nvPr>
            <p:ph type="title"/>
          </p:nvPr>
        </p:nvSpPr>
        <p:spPr/>
        <p:txBody>
          <a:bodyPr/>
          <a:lstStyle/>
          <a:p>
            <a:r>
              <a:rPr lang="en-US" dirty="0"/>
              <a:t>Review Questions</a:t>
            </a:r>
          </a:p>
        </p:txBody>
      </p:sp>
      <p:sp>
        <p:nvSpPr>
          <p:cNvPr id="3" name="Content Placeholder 2">
            <a:extLst>
              <a:ext uri="{FF2B5EF4-FFF2-40B4-BE49-F238E27FC236}">
                <a16:creationId xmlns:a16="http://schemas.microsoft.com/office/drawing/2014/main" id="{BFD19E76-3492-4996-9A6A-F56402E15EA7}"/>
              </a:ext>
            </a:extLst>
          </p:cNvPr>
          <p:cNvSpPr>
            <a:spLocks noGrp="1"/>
          </p:cNvSpPr>
          <p:nvPr>
            <p:ph idx="1"/>
          </p:nvPr>
        </p:nvSpPr>
        <p:spPr>
          <a:xfrm>
            <a:off x="201799" y="1966452"/>
            <a:ext cx="8391596" cy="4129548"/>
          </a:xfrm>
        </p:spPr>
        <p:txBody>
          <a:bodyPr>
            <a:normAutofit fontScale="92500" lnSpcReduction="10000"/>
          </a:bodyPr>
          <a:lstStyle/>
          <a:p>
            <a:r>
              <a:rPr lang="en-US" sz="3500" b="1" dirty="0">
                <a:solidFill>
                  <a:schemeClr val="accent2">
                    <a:lumMod val="75000"/>
                  </a:schemeClr>
                </a:solidFill>
              </a:rPr>
              <a:t>What is Agility?</a:t>
            </a:r>
          </a:p>
          <a:p>
            <a:pPr lvl="1"/>
            <a:r>
              <a:rPr lang="en-US" sz="3000" dirty="0"/>
              <a:t>Adaptability, rapidity, effective communication, involvement of customer, planning done the development team.</a:t>
            </a:r>
          </a:p>
          <a:p>
            <a:r>
              <a:rPr lang="en-US" b="1" dirty="0">
                <a:solidFill>
                  <a:schemeClr val="accent2">
                    <a:lumMod val="75000"/>
                  </a:schemeClr>
                </a:solidFill>
              </a:rPr>
              <a:t>What are the main aim of using agile methods?</a:t>
            </a:r>
          </a:p>
          <a:p>
            <a:pPr lvl="1"/>
            <a:r>
              <a:rPr lang="en-US" dirty="0"/>
              <a:t>The aim of agile methods is to cut down on </a:t>
            </a:r>
            <a:r>
              <a:rPr lang="en-US" u="sng" dirty="0"/>
              <a:t>process bureaucracy</a:t>
            </a:r>
            <a:r>
              <a:rPr lang="en-US" dirty="0"/>
              <a:t>, </a:t>
            </a:r>
            <a:r>
              <a:rPr lang="en-US" u="sng" dirty="0"/>
              <a:t>reduce overheads </a:t>
            </a:r>
            <a:r>
              <a:rPr lang="en-US" dirty="0"/>
              <a:t>in the software process (e.g. by limiting documentation) and to be able to </a:t>
            </a:r>
            <a:r>
              <a:rPr lang="en-US" u="sng" dirty="0"/>
              <a:t>respond quickly </a:t>
            </a:r>
            <a:r>
              <a:rPr lang="en-US" dirty="0"/>
              <a:t>to changing requirements without excessive rework.</a:t>
            </a:r>
          </a:p>
          <a:p>
            <a:pPr lvl="1"/>
            <a:endParaRPr lang="en-US" dirty="0"/>
          </a:p>
          <a:p>
            <a:endParaRPr lang="en-US" dirty="0"/>
          </a:p>
        </p:txBody>
      </p:sp>
      <p:sp>
        <p:nvSpPr>
          <p:cNvPr id="4" name="Date Placeholder 3">
            <a:extLst>
              <a:ext uri="{FF2B5EF4-FFF2-40B4-BE49-F238E27FC236}">
                <a16:creationId xmlns:a16="http://schemas.microsoft.com/office/drawing/2014/main" id="{3602B8D4-10DE-430E-8C7B-18E4237351B0}"/>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72DC2A46-E5D7-458C-8543-6ED1A5DA0665}"/>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B2FFB282-B0E7-4152-B778-5F7A0B8F8736}"/>
              </a:ext>
            </a:extLst>
          </p:cNvPr>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Tree>
    <p:extLst>
      <p:ext uri="{BB962C8B-B14F-4D97-AF65-F5344CB8AC3E}">
        <p14:creationId xmlns:p14="http://schemas.microsoft.com/office/powerpoint/2010/main" val="381525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8AD67B7-31D7-462D-8502-D348A41EB3EF}"/>
              </a:ext>
            </a:extLst>
          </p:cNvPr>
          <p:cNvSpPr>
            <a:spLocks noGrp="1"/>
          </p:cNvSpPr>
          <p:nvPr>
            <p:ph idx="1"/>
          </p:nvPr>
        </p:nvSpPr>
        <p:spPr>
          <a:xfrm>
            <a:off x="619433" y="1966452"/>
            <a:ext cx="7973962" cy="4129548"/>
          </a:xfrm>
        </p:spPr>
        <p:txBody>
          <a:bodyPr/>
          <a:lstStyle/>
          <a:p>
            <a:pPr marL="34290" indent="0">
              <a:buNone/>
            </a:pPr>
            <a:r>
              <a:rPr lang="en-US" dirty="0"/>
              <a:t>Convolutional Neural Networks (CNNs)</a:t>
            </a:r>
          </a:p>
          <a:p>
            <a:pPr marL="34290" indent="0">
              <a:buNone/>
            </a:pPr>
            <a:endParaRPr lang="en-US" dirty="0"/>
          </a:p>
          <a:p>
            <a:pPr marL="34290" indent="0">
              <a:buNone/>
            </a:pPr>
            <a:r>
              <a:rPr lang="en-US" dirty="0"/>
              <a:t>Hello World</a:t>
            </a:r>
          </a:p>
        </p:txBody>
      </p:sp>
    </p:spTree>
    <p:extLst>
      <p:ext uri="{BB962C8B-B14F-4D97-AF65-F5344CB8AC3E}">
        <p14:creationId xmlns:p14="http://schemas.microsoft.com/office/powerpoint/2010/main" val="8044502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2737-2140-42F3-9A03-1344D5098DF6}"/>
              </a:ext>
            </a:extLst>
          </p:cNvPr>
          <p:cNvSpPr>
            <a:spLocks noGrp="1"/>
          </p:cNvSpPr>
          <p:nvPr>
            <p:ph type="title"/>
          </p:nvPr>
        </p:nvSpPr>
        <p:spPr/>
        <p:txBody>
          <a:bodyPr/>
          <a:lstStyle/>
          <a:p>
            <a:r>
              <a:rPr lang="en-US" dirty="0"/>
              <a:t>Review Questions</a:t>
            </a:r>
          </a:p>
        </p:txBody>
      </p:sp>
      <p:sp>
        <p:nvSpPr>
          <p:cNvPr id="3" name="Content Placeholder 2">
            <a:extLst>
              <a:ext uri="{FF2B5EF4-FFF2-40B4-BE49-F238E27FC236}">
                <a16:creationId xmlns:a16="http://schemas.microsoft.com/office/drawing/2014/main" id="{9F4AD8B1-1D58-47F0-A9D1-B96610F178DC}"/>
              </a:ext>
            </a:extLst>
          </p:cNvPr>
          <p:cNvSpPr>
            <a:spLocks noGrp="1"/>
          </p:cNvSpPr>
          <p:nvPr>
            <p:ph idx="1"/>
          </p:nvPr>
        </p:nvSpPr>
        <p:spPr/>
        <p:txBody>
          <a:bodyPr>
            <a:normAutofit fontScale="92500"/>
          </a:bodyPr>
          <a:lstStyle/>
          <a:p>
            <a:r>
              <a:rPr lang="en-US" b="1" dirty="0">
                <a:solidFill>
                  <a:schemeClr val="accent2">
                    <a:lumMod val="75000"/>
                  </a:schemeClr>
                </a:solidFill>
              </a:rPr>
              <a:t>What is an Agile manifesto?</a:t>
            </a:r>
          </a:p>
          <a:p>
            <a:pPr lvl="1" algn="l"/>
            <a:r>
              <a:rPr lang="en-US" i="1" dirty="0"/>
              <a:t>I</a:t>
            </a:r>
            <a:r>
              <a:rPr lang="en-US" i="1" u="sng" dirty="0"/>
              <a:t>ndividuals</a:t>
            </a:r>
            <a:r>
              <a:rPr lang="en-US" i="1" dirty="0"/>
              <a:t> and </a:t>
            </a:r>
            <a:r>
              <a:rPr lang="en-US" i="1" u="sng" dirty="0"/>
              <a:t>interactions</a:t>
            </a:r>
            <a:r>
              <a:rPr lang="en-US" i="1" dirty="0"/>
              <a:t> over processes and tools</a:t>
            </a:r>
          </a:p>
          <a:p>
            <a:pPr lvl="1" algn="l"/>
            <a:r>
              <a:rPr lang="en-US" i="1" u="sng" dirty="0"/>
              <a:t>Working software </a:t>
            </a:r>
            <a:r>
              <a:rPr lang="en-US" i="1" dirty="0"/>
              <a:t>over comprehensive documentation </a:t>
            </a:r>
          </a:p>
          <a:p>
            <a:pPr lvl="1" algn="l"/>
            <a:r>
              <a:rPr lang="en-US" i="1" u="sng" dirty="0"/>
              <a:t>Customer collaboration </a:t>
            </a:r>
            <a:r>
              <a:rPr lang="en-US" i="1" dirty="0"/>
              <a:t>over contract negotiation</a:t>
            </a:r>
          </a:p>
          <a:p>
            <a:pPr lvl="1" algn="l"/>
            <a:r>
              <a:rPr lang="en-US" i="1" u="sng" dirty="0"/>
              <a:t>Responding to change </a:t>
            </a:r>
            <a:r>
              <a:rPr lang="en-US" i="1" dirty="0"/>
              <a:t>over following a plan </a:t>
            </a:r>
          </a:p>
          <a:p>
            <a:pPr algn="l"/>
            <a:r>
              <a:rPr lang="en-US" b="1" dirty="0">
                <a:solidFill>
                  <a:schemeClr val="accent2">
                    <a:lumMod val="75000"/>
                  </a:schemeClr>
                </a:solidFill>
              </a:rPr>
              <a:t>What are the two main techniques of agile methodology?</a:t>
            </a:r>
          </a:p>
          <a:p>
            <a:pPr lvl="1" algn="l"/>
            <a:r>
              <a:rPr lang="en-GB" dirty="0"/>
              <a:t>Extreme Programming (XP)</a:t>
            </a:r>
          </a:p>
          <a:p>
            <a:pPr lvl="1" algn="l"/>
            <a:r>
              <a:rPr lang="en-GB" dirty="0"/>
              <a:t>Scrum</a:t>
            </a:r>
          </a:p>
          <a:p>
            <a:pPr lvl="1"/>
            <a:endParaRPr lang="en-US" dirty="0"/>
          </a:p>
        </p:txBody>
      </p:sp>
      <p:sp>
        <p:nvSpPr>
          <p:cNvPr id="4" name="Date Placeholder 3">
            <a:extLst>
              <a:ext uri="{FF2B5EF4-FFF2-40B4-BE49-F238E27FC236}">
                <a16:creationId xmlns:a16="http://schemas.microsoft.com/office/drawing/2014/main" id="{3B486CB0-EBC4-433F-B12A-8839268B900F}"/>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C866DD45-F006-4449-A84E-371D898E8F71}"/>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DE172B25-D0E4-4B0F-9D7A-C90D0441ACD8}"/>
              </a:ext>
            </a:extLst>
          </p:cNvPr>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Tree>
    <p:extLst>
      <p:ext uri="{BB962C8B-B14F-4D97-AF65-F5344CB8AC3E}">
        <p14:creationId xmlns:p14="http://schemas.microsoft.com/office/powerpoint/2010/main" val="2946056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C60-6D80-43F5-968E-3D01A6EBCB0F}"/>
              </a:ext>
            </a:extLst>
          </p:cNvPr>
          <p:cNvSpPr>
            <a:spLocks noGrp="1"/>
          </p:cNvSpPr>
          <p:nvPr>
            <p:ph type="title"/>
          </p:nvPr>
        </p:nvSpPr>
        <p:spPr/>
        <p:txBody>
          <a:bodyPr/>
          <a:lstStyle/>
          <a:p>
            <a:r>
              <a:rPr lang="en-US" dirty="0"/>
              <a:t>Review Questions</a:t>
            </a:r>
          </a:p>
        </p:txBody>
      </p:sp>
      <p:sp>
        <p:nvSpPr>
          <p:cNvPr id="3" name="Content Placeholder 2">
            <a:extLst>
              <a:ext uri="{FF2B5EF4-FFF2-40B4-BE49-F238E27FC236}">
                <a16:creationId xmlns:a16="http://schemas.microsoft.com/office/drawing/2014/main" id="{850C2189-AE2C-4EBC-8922-2A831F6E569B}"/>
              </a:ext>
            </a:extLst>
          </p:cNvPr>
          <p:cNvSpPr>
            <a:spLocks noGrp="1"/>
          </p:cNvSpPr>
          <p:nvPr>
            <p:ph idx="1"/>
          </p:nvPr>
        </p:nvSpPr>
        <p:spPr/>
        <p:txBody>
          <a:bodyPr/>
          <a:lstStyle/>
          <a:p>
            <a:pPr marL="34290" indent="0">
              <a:buNone/>
            </a:pPr>
            <a:r>
              <a:rPr lang="en-US" b="1" dirty="0">
                <a:solidFill>
                  <a:schemeClr val="accent2">
                    <a:lumMod val="75000"/>
                  </a:schemeClr>
                </a:solidFill>
              </a:rPr>
              <a:t>What are the key practices of XP?</a:t>
            </a:r>
          </a:p>
          <a:p>
            <a:pPr lvl="1"/>
            <a:r>
              <a:rPr lang="en-US" dirty="0"/>
              <a:t>User stories for specification</a:t>
            </a:r>
          </a:p>
          <a:p>
            <a:pPr lvl="1"/>
            <a:r>
              <a:rPr lang="en-US" dirty="0"/>
              <a:t>Refactoring</a:t>
            </a:r>
          </a:p>
          <a:p>
            <a:pPr lvl="1"/>
            <a:r>
              <a:rPr lang="en-US" dirty="0"/>
              <a:t>Test-first development (test-driven development?)</a:t>
            </a:r>
          </a:p>
          <a:p>
            <a:pPr lvl="1"/>
            <a:r>
              <a:rPr lang="en-US" dirty="0"/>
              <a:t>Pair programming</a:t>
            </a:r>
          </a:p>
          <a:p>
            <a:endParaRPr lang="en-US" dirty="0"/>
          </a:p>
        </p:txBody>
      </p:sp>
      <p:sp>
        <p:nvSpPr>
          <p:cNvPr id="4" name="Date Placeholder 3">
            <a:extLst>
              <a:ext uri="{FF2B5EF4-FFF2-40B4-BE49-F238E27FC236}">
                <a16:creationId xmlns:a16="http://schemas.microsoft.com/office/drawing/2014/main" id="{0B9ACD31-6C55-4C0C-BBD2-B8B59C1462C8}"/>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D503C7A9-60B4-4CB0-A599-980E0475F5A8}"/>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956F8536-CE11-4720-A7E7-A3C59C389847}"/>
              </a:ext>
            </a:extLst>
          </p:cNvPr>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Tree>
    <p:extLst>
      <p:ext uri="{BB962C8B-B14F-4D97-AF65-F5344CB8AC3E}">
        <p14:creationId xmlns:p14="http://schemas.microsoft.com/office/powerpoint/2010/main" val="1946781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2338"/>
            <a:ext cx="8229600" cy="1143000"/>
          </a:xfrm>
        </p:spPr>
        <p:txBody>
          <a:bodyPr/>
          <a:lstStyle/>
          <a:p>
            <a:pPr algn="ctr"/>
            <a:r>
              <a:rPr lang="en-US" dirty="0"/>
              <a:t>Agile Project Management</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72</a:t>
            </a:fld>
            <a:endParaRPr lang="en-US"/>
          </a:p>
        </p:txBody>
      </p:sp>
    </p:spTree>
    <p:extLst>
      <p:ext uri="{BB962C8B-B14F-4D97-AF65-F5344CB8AC3E}">
        <p14:creationId xmlns:p14="http://schemas.microsoft.com/office/powerpoint/2010/main" val="9820067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project management</a:t>
            </a:r>
          </a:p>
        </p:txBody>
      </p:sp>
      <p:sp>
        <p:nvSpPr>
          <p:cNvPr id="3" name="Content Placeholder 2"/>
          <p:cNvSpPr>
            <a:spLocks noGrp="1"/>
          </p:cNvSpPr>
          <p:nvPr>
            <p:ph idx="1"/>
          </p:nvPr>
        </p:nvSpPr>
        <p:spPr/>
        <p:txBody>
          <a:bodyPr>
            <a:normAutofit fontScale="85000" lnSpcReduction="20000"/>
          </a:bodyPr>
          <a:lstStyle/>
          <a:p>
            <a:r>
              <a:rPr lang="en-GB" dirty="0"/>
              <a:t>The principal responsibility of software project managers is to manage the project so that the software is delivered on time and within the planned budget for the project. </a:t>
            </a:r>
          </a:p>
          <a:p>
            <a:r>
              <a:rPr lang="en-GB" dirty="0"/>
              <a:t>The standard approach to project management is plan-driven. Managers draw up a plan for the project showing what should be delivered, when it should be delivered and who will work on the development of the project deliverables. </a:t>
            </a:r>
          </a:p>
          <a:p>
            <a:r>
              <a:rPr lang="en-GB" dirty="0"/>
              <a:t>Agile project management requires a different approach, which is adapted to incremental development and the practices used in agile methods. </a:t>
            </a:r>
            <a:endParaRPr lang="en-US"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Scrum?</a:t>
            </a:r>
          </a:p>
        </p:txBody>
      </p:sp>
      <p:sp>
        <p:nvSpPr>
          <p:cNvPr id="3" name="Content Placeholder 2"/>
          <p:cNvSpPr>
            <a:spLocks noGrp="1"/>
          </p:cNvSpPr>
          <p:nvPr>
            <p:ph idx="1"/>
          </p:nvPr>
        </p:nvSpPr>
        <p:spPr>
          <a:xfrm>
            <a:off x="619433" y="1397000"/>
            <a:ext cx="7973962" cy="4699000"/>
          </a:xfrm>
        </p:spPr>
        <p:txBody>
          <a:bodyPr>
            <a:normAutofit fontScale="92500" lnSpcReduction="10000"/>
          </a:bodyPr>
          <a:lstStyle/>
          <a:p>
            <a:r>
              <a:rPr lang="en-GB" sz="2800" dirty="0"/>
              <a:t>Scrum is an agile method that focuses on </a:t>
            </a:r>
            <a:r>
              <a:rPr lang="en-GB" sz="2800" b="1" dirty="0">
                <a:solidFill>
                  <a:srgbClr val="FF0000"/>
                </a:solidFill>
              </a:rPr>
              <a:t>managing iterative development</a:t>
            </a:r>
            <a:r>
              <a:rPr lang="en-GB" sz="2800" dirty="0"/>
              <a:t> rather than specific agile practices.</a:t>
            </a:r>
          </a:p>
          <a:p>
            <a:r>
              <a:rPr lang="en-GB" sz="2800" dirty="0"/>
              <a:t>There are three phases in Scrum. </a:t>
            </a:r>
          </a:p>
          <a:p>
            <a:pPr lvl="1"/>
            <a:r>
              <a:rPr lang="en-GB" dirty="0"/>
              <a:t>The initial phase is an outline planning phase where you establish the general objectives for the project and design the software architecture. </a:t>
            </a:r>
          </a:p>
          <a:p>
            <a:pPr lvl="1"/>
            <a:r>
              <a:rPr lang="en-GB" dirty="0"/>
              <a:t>This is followed by a series of </a:t>
            </a:r>
            <a:r>
              <a:rPr lang="en-GB" b="1" dirty="0"/>
              <a:t>sprint cycles</a:t>
            </a:r>
            <a:r>
              <a:rPr lang="en-GB" dirty="0"/>
              <a:t>, where each cycle develops an increment of the system. </a:t>
            </a:r>
          </a:p>
          <a:p>
            <a:pPr lvl="1"/>
            <a:r>
              <a:rPr lang="en-GB" dirty="0"/>
              <a:t>The project closure phase wraps up the project, completes required documentation such as system help frames and user manuals and assesses the lessons learned from the project.</a:t>
            </a:r>
          </a:p>
          <a:p>
            <a:pPr marL="34290" indent="0">
              <a:buNone/>
            </a:pPr>
            <a:endParaRPr lang="en-GB" sz="2800" dirty="0"/>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8DDF3B-0B38-444C-B1F5-EAFC9913670B}"/>
              </a:ext>
            </a:extLst>
          </p:cNvPr>
          <p:cNvPicPr>
            <a:picLocks noChangeAspect="1"/>
          </p:cNvPicPr>
          <p:nvPr/>
        </p:nvPicPr>
        <p:blipFill>
          <a:blip r:embed="rId2"/>
          <a:stretch>
            <a:fillRect/>
          </a:stretch>
        </p:blipFill>
        <p:spPr>
          <a:xfrm>
            <a:off x="718907" y="1173576"/>
            <a:ext cx="7838615" cy="3460057"/>
          </a:xfrm>
          <a:prstGeom prst="rect">
            <a:avLst/>
          </a:prstGeom>
        </p:spPr>
      </p:pic>
      <p:sp>
        <p:nvSpPr>
          <p:cNvPr id="8" name="TextBox 7">
            <a:extLst>
              <a:ext uri="{FF2B5EF4-FFF2-40B4-BE49-F238E27FC236}">
                <a16:creationId xmlns:a16="http://schemas.microsoft.com/office/drawing/2014/main" id="{A278FC4C-D7FA-4F49-9FCA-202F03C3E0CB}"/>
              </a:ext>
            </a:extLst>
          </p:cNvPr>
          <p:cNvSpPr txBox="1"/>
          <p:nvPr/>
        </p:nvSpPr>
        <p:spPr>
          <a:xfrm>
            <a:off x="2623382" y="4668295"/>
            <a:ext cx="3775777" cy="584775"/>
          </a:xfrm>
          <a:prstGeom prst="rect">
            <a:avLst/>
          </a:prstGeom>
          <a:noFill/>
        </p:spPr>
        <p:txBody>
          <a:bodyPr wrap="none" rtlCol="0">
            <a:spAutoFit/>
          </a:bodyPr>
          <a:lstStyle/>
          <a:p>
            <a:r>
              <a:rPr lang="en-US" sz="3200" b="1" dirty="0"/>
              <a:t>Scrum (Scrummage)</a:t>
            </a:r>
          </a:p>
        </p:txBody>
      </p:sp>
    </p:spTree>
    <p:extLst>
      <p:ext uri="{BB962C8B-B14F-4D97-AF65-F5344CB8AC3E}">
        <p14:creationId xmlns:p14="http://schemas.microsoft.com/office/powerpoint/2010/main" val="4213253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9A5B5A-0451-4205-8818-76CC9CE5E16D}"/>
              </a:ext>
            </a:extLst>
          </p:cNvPr>
          <p:cNvPicPr>
            <a:picLocks noChangeAspect="1"/>
          </p:cNvPicPr>
          <p:nvPr/>
        </p:nvPicPr>
        <p:blipFill>
          <a:blip r:embed="rId2"/>
          <a:stretch>
            <a:fillRect/>
          </a:stretch>
        </p:blipFill>
        <p:spPr>
          <a:xfrm>
            <a:off x="365760" y="1026417"/>
            <a:ext cx="8273743" cy="5229047"/>
          </a:xfrm>
          <a:prstGeom prst="rect">
            <a:avLst/>
          </a:prstGeom>
        </p:spPr>
      </p:pic>
      <p:sp>
        <p:nvSpPr>
          <p:cNvPr id="8" name="TextBox 7">
            <a:extLst>
              <a:ext uri="{FF2B5EF4-FFF2-40B4-BE49-F238E27FC236}">
                <a16:creationId xmlns:a16="http://schemas.microsoft.com/office/drawing/2014/main" id="{F16F34BC-15E0-4815-9568-F953580E95BA}"/>
              </a:ext>
            </a:extLst>
          </p:cNvPr>
          <p:cNvSpPr txBox="1"/>
          <p:nvPr/>
        </p:nvSpPr>
        <p:spPr>
          <a:xfrm>
            <a:off x="309004" y="2972956"/>
            <a:ext cx="1020087" cy="646331"/>
          </a:xfrm>
          <a:prstGeom prst="rect">
            <a:avLst/>
          </a:prstGeom>
          <a:noFill/>
        </p:spPr>
        <p:txBody>
          <a:bodyPr wrap="none" rtlCol="0">
            <a:spAutoFit/>
          </a:bodyPr>
          <a:lstStyle/>
          <a:p>
            <a:pPr algn="ctr"/>
            <a:r>
              <a:rPr lang="en-US" sz="1200" dirty="0"/>
              <a:t>[Developers </a:t>
            </a:r>
          </a:p>
          <a:p>
            <a:pPr algn="ctr"/>
            <a:r>
              <a:rPr lang="en-US" sz="1200" dirty="0"/>
              <a:t>+ </a:t>
            </a:r>
          </a:p>
          <a:p>
            <a:pPr algn="ctr"/>
            <a:r>
              <a:rPr lang="en-US" sz="1200" dirty="0"/>
              <a:t>Testers (QA)]</a:t>
            </a:r>
          </a:p>
        </p:txBody>
      </p:sp>
      <p:sp>
        <p:nvSpPr>
          <p:cNvPr id="10" name="TextBox 9">
            <a:extLst>
              <a:ext uri="{FF2B5EF4-FFF2-40B4-BE49-F238E27FC236}">
                <a16:creationId xmlns:a16="http://schemas.microsoft.com/office/drawing/2014/main" id="{248564D8-D224-4F8D-BE95-8F5946A66B93}"/>
              </a:ext>
            </a:extLst>
          </p:cNvPr>
          <p:cNvSpPr txBox="1"/>
          <p:nvPr/>
        </p:nvSpPr>
        <p:spPr>
          <a:xfrm>
            <a:off x="1519097" y="2994609"/>
            <a:ext cx="944874" cy="646331"/>
          </a:xfrm>
          <a:prstGeom prst="rect">
            <a:avLst/>
          </a:prstGeom>
          <a:noFill/>
        </p:spPr>
        <p:txBody>
          <a:bodyPr wrap="none" rtlCol="0">
            <a:spAutoFit/>
          </a:bodyPr>
          <a:lstStyle/>
          <a:p>
            <a:pPr algn="ctr"/>
            <a:r>
              <a:rPr lang="en-US" sz="1200" dirty="0"/>
              <a:t>[Customers </a:t>
            </a:r>
          </a:p>
          <a:p>
            <a:pPr algn="ctr"/>
            <a:r>
              <a:rPr lang="en-US" sz="1200" dirty="0"/>
              <a:t>+ </a:t>
            </a:r>
          </a:p>
          <a:p>
            <a:pPr algn="ctr"/>
            <a:r>
              <a:rPr lang="en-US" sz="1200" dirty="0"/>
              <a:t>End Users]</a:t>
            </a:r>
          </a:p>
        </p:txBody>
      </p:sp>
      <p:sp>
        <p:nvSpPr>
          <p:cNvPr id="12" name="Freeform: Shape 11">
            <a:extLst>
              <a:ext uri="{FF2B5EF4-FFF2-40B4-BE49-F238E27FC236}">
                <a16:creationId xmlns:a16="http://schemas.microsoft.com/office/drawing/2014/main" id="{E89B3356-C998-46D0-9C66-E6A9144171A4}"/>
              </a:ext>
            </a:extLst>
          </p:cNvPr>
          <p:cNvSpPr/>
          <p:nvPr/>
        </p:nvSpPr>
        <p:spPr>
          <a:xfrm>
            <a:off x="233330" y="939625"/>
            <a:ext cx="2541401" cy="3077429"/>
          </a:xfrm>
          <a:custGeom>
            <a:avLst/>
            <a:gdLst>
              <a:gd name="connsiteX0" fmla="*/ 132430 w 2541401"/>
              <a:gd name="connsiteY0" fmla="*/ 151349 h 3077429"/>
              <a:gd name="connsiteX1" fmla="*/ 1040524 w 2541401"/>
              <a:gd name="connsiteY1" fmla="*/ 145043 h 3077429"/>
              <a:gd name="connsiteX2" fmla="*/ 1154036 w 2541401"/>
              <a:gd name="connsiteY2" fmla="*/ 113512 h 3077429"/>
              <a:gd name="connsiteX3" fmla="*/ 1254935 w 2541401"/>
              <a:gd name="connsiteY3" fmla="*/ 107205 h 3077429"/>
              <a:gd name="connsiteX4" fmla="*/ 1349528 w 2541401"/>
              <a:gd name="connsiteY4" fmla="*/ 81981 h 3077429"/>
              <a:gd name="connsiteX5" fmla="*/ 1406284 w 2541401"/>
              <a:gd name="connsiteY5" fmla="*/ 75674 h 3077429"/>
              <a:gd name="connsiteX6" fmla="*/ 1513489 w 2541401"/>
              <a:gd name="connsiteY6" fmla="*/ 56756 h 3077429"/>
              <a:gd name="connsiteX7" fmla="*/ 1633307 w 2541401"/>
              <a:gd name="connsiteY7" fmla="*/ 25225 h 3077429"/>
              <a:gd name="connsiteX8" fmla="*/ 1753125 w 2541401"/>
              <a:gd name="connsiteY8" fmla="*/ 6306 h 3077429"/>
              <a:gd name="connsiteX9" fmla="*/ 1790962 w 2541401"/>
              <a:gd name="connsiteY9" fmla="*/ 0 h 3077429"/>
              <a:gd name="connsiteX10" fmla="*/ 2320684 w 2541401"/>
              <a:gd name="connsiteY10" fmla="*/ 6306 h 3077429"/>
              <a:gd name="connsiteX11" fmla="*/ 2364827 w 2541401"/>
              <a:gd name="connsiteY11" fmla="*/ 18918 h 3077429"/>
              <a:gd name="connsiteX12" fmla="*/ 2390052 w 2541401"/>
              <a:gd name="connsiteY12" fmla="*/ 25225 h 3077429"/>
              <a:gd name="connsiteX13" fmla="*/ 2434196 w 2541401"/>
              <a:gd name="connsiteY13" fmla="*/ 50449 h 3077429"/>
              <a:gd name="connsiteX14" fmla="*/ 2446808 w 2541401"/>
              <a:gd name="connsiteY14" fmla="*/ 69368 h 3077429"/>
              <a:gd name="connsiteX15" fmla="*/ 2459420 w 2541401"/>
              <a:gd name="connsiteY15" fmla="*/ 81981 h 3077429"/>
              <a:gd name="connsiteX16" fmla="*/ 2465727 w 2541401"/>
              <a:gd name="connsiteY16" fmla="*/ 126124 h 3077429"/>
              <a:gd name="connsiteX17" fmla="*/ 2478339 w 2541401"/>
              <a:gd name="connsiteY17" fmla="*/ 163961 h 3077429"/>
              <a:gd name="connsiteX18" fmla="*/ 2484645 w 2541401"/>
              <a:gd name="connsiteY18" fmla="*/ 189186 h 3077429"/>
              <a:gd name="connsiteX19" fmla="*/ 2503564 w 2541401"/>
              <a:gd name="connsiteY19" fmla="*/ 233329 h 3077429"/>
              <a:gd name="connsiteX20" fmla="*/ 2516176 w 2541401"/>
              <a:gd name="connsiteY20" fmla="*/ 258554 h 3077429"/>
              <a:gd name="connsiteX21" fmla="*/ 2522482 w 2541401"/>
              <a:gd name="connsiteY21" fmla="*/ 283779 h 3077429"/>
              <a:gd name="connsiteX22" fmla="*/ 2541401 w 2541401"/>
              <a:gd name="connsiteY22" fmla="*/ 340535 h 3077429"/>
              <a:gd name="connsiteX23" fmla="*/ 2528789 w 2541401"/>
              <a:gd name="connsiteY23" fmla="*/ 718907 h 3077429"/>
              <a:gd name="connsiteX24" fmla="*/ 2522482 w 2541401"/>
              <a:gd name="connsiteY24" fmla="*/ 763051 h 3077429"/>
              <a:gd name="connsiteX25" fmla="*/ 2503564 w 2541401"/>
              <a:gd name="connsiteY25" fmla="*/ 807194 h 3077429"/>
              <a:gd name="connsiteX26" fmla="*/ 2465727 w 2541401"/>
              <a:gd name="connsiteY26" fmla="*/ 882869 h 3077429"/>
              <a:gd name="connsiteX27" fmla="*/ 2459420 w 2541401"/>
              <a:gd name="connsiteY27" fmla="*/ 901787 h 3077429"/>
              <a:gd name="connsiteX28" fmla="*/ 2421583 w 2541401"/>
              <a:gd name="connsiteY28" fmla="*/ 927012 h 3077429"/>
              <a:gd name="connsiteX29" fmla="*/ 2396358 w 2541401"/>
              <a:gd name="connsiteY29" fmla="*/ 945931 h 3077429"/>
              <a:gd name="connsiteX30" fmla="*/ 2377440 w 2541401"/>
              <a:gd name="connsiteY30" fmla="*/ 952237 h 3077429"/>
              <a:gd name="connsiteX31" fmla="*/ 2320684 w 2541401"/>
              <a:gd name="connsiteY31" fmla="*/ 990074 h 3077429"/>
              <a:gd name="connsiteX32" fmla="*/ 2207172 w 2541401"/>
              <a:gd name="connsiteY32" fmla="*/ 1072055 h 3077429"/>
              <a:gd name="connsiteX33" fmla="*/ 2156722 w 2541401"/>
              <a:gd name="connsiteY33" fmla="*/ 1084667 h 3077429"/>
              <a:gd name="connsiteX34" fmla="*/ 2005373 w 2541401"/>
              <a:gd name="connsiteY34" fmla="*/ 1147729 h 3077429"/>
              <a:gd name="connsiteX35" fmla="*/ 1961230 w 2541401"/>
              <a:gd name="connsiteY35" fmla="*/ 1172954 h 3077429"/>
              <a:gd name="connsiteX36" fmla="*/ 1917087 w 2541401"/>
              <a:gd name="connsiteY36" fmla="*/ 1185567 h 3077429"/>
              <a:gd name="connsiteX37" fmla="*/ 1860331 w 2541401"/>
              <a:gd name="connsiteY37" fmla="*/ 1217098 h 3077429"/>
              <a:gd name="connsiteX38" fmla="*/ 1828800 w 2541401"/>
              <a:gd name="connsiteY38" fmla="*/ 1223404 h 3077429"/>
              <a:gd name="connsiteX39" fmla="*/ 1753125 w 2541401"/>
              <a:gd name="connsiteY39" fmla="*/ 1254935 h 3077429"/>
              <a:gd name="connsiteX40" fmla="*/ 1708982 w 2541401"/>
              <a:gd name="connsiteY40" fmla="*/ 1261241 h 3077429"/>
              <a:gd name="connsiteX41" fmla="*/ 1683757 w 2541401"/>
              <a:gd name="connsiteY41" fmla="*/ 1273854 h 3077429"/>
              <a:gd name="connsiteX42" fmla="*/ 1658532 w 2541401"/>
              <a:gd name="connsiteY42" fmla="*/ 1280160 h 3077429"/>
              <a:gd name="connsiteX43" fmla="*/ 1595470 w 2541401"/>
              <a:gd name="connsiteY43" fmla="*/ 1292772 h 3077429"/>
              <a:gd name="connsiteX44" fmla="*/ 1570245 w 2541401"/>
              <a:gd name="connsiteY44" fmla="*/ 1299078 h 3077429"/>
              <a:gd name="connsiteX45" fmla="*/ 1513489 w 2541401"/>
              <a:gd name="connsiteY45" fmla="*/ 1311691 h 3077429"/>
              <a:gd name="connsiteX46" fmla="*/ 1488264 w 2541401"/>
              <a:gd name="connsiteY46" fmla="*/ 1317997 h 3077429"/>
              <a:gd name="connsiteX47" fmla="*/ 1381059 w 2541401"/>
              <a:gd name="connsiteY47" fmla="*/ 1336916 h 3077429"/>
              <a:gd name="connsiteX48" fmla="*/ 1317997 w 2541401"/>
              <a:gd name="connsiteY48" fmla="*/ 1349528 h 3077429"/>
              <a:gd name="connsiteX49" fmla="*/ 1223404 w 2541401"/>
              <a:gd name="connsiteY49" fmla="*/ 1355834 h 3077429"/>
              <a:gd name="connsiteX50" fmla="*/ 1198179 w 2541401"/>
              <a:gd name="connsiteY50" fmla="*/ 1437815 h 3077429"/>
              <a:gd name="connsiteX51" fmla="*/ 1191873 w 2541401"/>
              <a:gd name="connsiteY51" fmla="*/ 1475652 h 3077429"/>
              <a:gd name="connsiteX52" fmla="*/ 1185567 w 2541401"/>
              <a:gd name="connsiteY52" fmla="*/ 1809881 h 3077429"/>
              <a:gd name="connsiteX53" fmla="*/ 1166648 w 2541401"/>
              <a:gd name="connsiteY53" fmla="*/ 1904474 h 3077429"/>
              <a:gd name="connsiteX54" fmla="*/ 1147729 w 2541401"/>
              <a:gd name="connsiteY54" fmla="*/ 2011680 h 3077429"/>
              <a:gd name="connsiteX55" fmla="*/ 1141423 w 2541401"/>
              <a:gd name="connsiteY55" fmla="*/ 2068436 h 3077429"/>
              <a:gd name="connsiteX56" fmla="*/ 1135117 w 2541401"/>
              <a:gd name="connsiteY56" fmla="*/ 2087354 h 3077429"/>
              <a:gd name="connsiteX57" fmla="*/ 1116198 w 2541401"/>
              <a:gd name="connsiteY57" fmla="*/ 2188254 h 3077429"/>
              <a:gd name="connsiteX58" fmla="*/ 1109892 w 2541401"/>
              <a:gd name="connsiteY58" fmla="*/ 2207172 h 3077429"/>
              <a:gd name="connsiteX59" fmla="*/ 1097280 w 2541401"/>
              <a:gd name="connsiteY59" fmla="*/ 2226091 h 3077429"/>
              <a:gd name="connsiteX60" fmla="*/ 1078361 w 2541401"/>
              <a:gd name="connsiteY60" fmla="*/ 2289153 h 3077429"/>
              <a:gd name="connsiteX61" fmla="*/ 1059442 w 2541401"/>
              <a:gd name="connsiteY61" fmla="*/ 2333296 h 3077429"/>
              <a:gd name="connsiteX62" fmla="*/ 1053136 w 2541401"/>
              <a:gd name="connsiteY62" fmla="*/ 2371134 h 3077429"/>
              <a:gd name="connsiteX63" fmla="*/ 1046830 w 2541401"/>
              <a:gd name="connsiteY63" fmla="*/ 2421583 h 3077429"/>
              <a:gd name="connsiteX64" fmla="*/ 1040524 w 2541401"/>
              <a:gd name="connsiteY64" fmla="*/ 2440502 h 3077429"/>
              <a:gd name="connsiteX65" fmla="*/ 1008993 w 2541401"/>
              <a:gd name="connsiteY65" fmla="*/ 2566626 h 3077429"/>
              <a:gd name="connsiteX66" fmla="*/ 1002687 w 2541401"/>
              <a:gd name="connsiteY66" fmla="*/ 2617076 h 3077429"/>
              <a:gd name="connsiteX67" fmla="*/ 990074 w 2541401"/>
              <a:gd name="connsiteY67" fmla="*/ 2736894 h 3077429"/>
              <a:gd name="connsiteX68" fmla="*/ 983768 w 2541401"/>
              <a:gd name="connsiteY68" fmla="*/ 2762118 h 3077429"/>
              <a:gd name="connsiteX69" fmla="*/ 977462 w 2541401"/>
              <a:gd name="connsiteY69" fmla="*/ 2793649 h 3077429"/>
              <a:gd name="connsiteX70" fmla="*/ 964849 w 2541401"/>
              <a:gd name="connsiteY70" fmla="*/ 2806262 h 3077429"/>
              <a:gd name="connsiteX71" fmla="*/ 952237 w 2541401"/>
              <a:gd name="connsiteY71" fmla="*/ 2850405 h 3077429"/>
              <a:gd name="connsiteX72" fmla="*/ 920706 w 2541401"/>
              <a:gd name="connsiteY72" fmla="*/ 2881936 h 3077429"/>
              <a:gd name="connsiteX73" fmla="*/ 908093 w 2541401"/>
              <a:gd name="connsiteY73" fmla="*/ 2894549 h 3077429"/>
              <a:gd name="connsiteX74" fmla="*/ 876562 w 2541401"/>
              <a:gd name="connsiteY74" fmla="*/ 2919774 h 3077429"/>
              <a:gd name="connsiteX75" fmla="*/ 870256 w 2541401"/>
              <a:gd name="connsiteY75" fmla="*/ 2938692 h 3077429"/>
              <a:gd name="connsiteX76" fmla="*/ 794582 w 2541401"/>
              <a:gd name="connsiteY76" fmla="*/ 2976529 h 3077429"/>
              <a:gd name="connsiteX77" fmla="*/ 769357 w 2541401"/>
              <a:gd name="connsiteY77" fmla="*/ 2995448 h 3077429"/>
              <a:gd name="connsiteX78" fmla="*/ 725213 w 2541401"/>
              <a:gd name="connsiteY78" fmla="*/ 3014367 h 3077429"/>
              <a:gd name="connsiteX79" fmla="*/ 699989 w 2541401"/>
              <a:gd name="connsiteY79" fmla="*/ 3033285 h 3077429"/>
              <a:gd name="connsiteX80" fmla="*/ 655845 w 2541401"/>
              <a:gd name="connsiteY80" fmla="*/ 3039592 h 3077429"/>
              <a:gd name="connsiteX81" fmla="*/ 592783 w 2541401"/>
              <a:gd name="connsiteY81" fmla="*/ 3058510 h 3077429"/>
              <a:gd name="connsiteX82" fmla="*/ 460353 w 2541401"/>
              <a:gd name="connsiteY82" fmla="*/ 3077429 h 3077429"/>
              <a:gd name="connsiteX83" fmla="*/ 233329 w 2541401"/>
              <a:gd name="connsiteY83" fmla="*/ 3071123 h 3077429"/>
              <a:gd name="connsiteX84" fmla="*/ 214411 w 2541401"/>
              <a:gd name="connsiteY84" fmla="*/ 3064816 h 3077429"/>
              <a:gd name="connsiteX85" fmla="*/ 163961 w 2541401"/>
              <a:gd name="connsiteY85" fmla="*/ 3039592 h 3077429"/>
              <a:gd name="connsiteX86" fmla="*/ 126124 w 2541401"/>
              <a:gd name="connsiteY86" fmla="*/ 2995448 h 3077429"/>
              <a:gd name="connsiteX87" fmla="*/ 100899 w 2541401"/>
              <a:gd name="connsiteY87" fmla="*/ 2976529 h 3077429"/>
              <a:gd name="connsiteX88" fmla="*/ 69368 w 2541401"/>
              <a:gd name="connsiteY88" fmla="*/ 2913467 h 3077429"/>
              <a:gd name="connsiteX89" fmla="*/ 44143 w 2541401"/>
              <a:gd name="connsiteY89" fmla="*/ 2825181 h 3077429"/>
              <a:gd name="connsiteX90" fmla="*/ 31531 w 2541401"/>
              <a:gd name="connsiteY90" fmla="*/ 2654913 h 3077429"/>
              <a:gd name="connsiteX91" fmla="*/ 25224 w 2541401"/>
              <a:gd name="connsiteY91" fmla="*/ 2421583 h 3077429"/>
              <a:gd name="connsiteX92" fmla="*/ 18918 w 2541401"/>
              <a:gd name="connsiteY92" fmla="*/ 2396358 h 3077429"/>
              <a:gd name="connsiteX93" fmla="*/ 12612 w 2541401"/>
              <a:gd name="connsiteY93" fmla="*/ 2339603 h 3077429"/>
              <a:gd name="connsiteX94" fmla="*/ 0 w 2541401"/>
              <a:gd name="connsiteY94" fmla="*/ 2150416 h 3077429"/>
              <a:gd name="connsiteX95" fmla="*/ 6306 w 2541401"/>
              <a:gd name="connsiteY95" fmla="*/ 1860331 h 3077429"/>
              <a:gd name="connsiteX96" fmla="*/ 12612 w 2541401"/>
              <a:gd name="connsiteY96" fmla="*/ 1841412 h 3077429"/>
              <a:gd name="connsiteX97" fmla="*/ 25224 w 2541401"/>
              <a:gd name="connsiteY97" fmla="*/ 1772044 h 3077429"/>
              <a:gd name="connsiteX98" fmla="*/ 50449 w 2541401"/>
              <a:gd name="connsiteY98" fmla="*/ 1582858 h 3077429"/>
              <a:gd name="connsiteX99" fmla="*/ 56756 w 2541401"/>
              <a:gd name="connsiteY99" fmla="*/ 1481958 h 3077429"/>
              <a:gd name="connsiteX100" fmla="*/ 63062 w 2541401"/>
              <a:gd name="connsiteY100" fmla="*/ 1450427 h 3077429"/>
              <a:gd name="connsiteX101" fmla="*/ 75674 w 2541401"/>
              <a:gd name="connsiteY101" fmla="*/ 1154036 h 3077429"/>
              <a:gd name="connsiteX102" fmla="*/ 100899 w 2541401"/>
              <a:gd name="connsiteY102" fmla="*/ 983768 h 3077429"/>
              <a:gd name="connsiteX103" fmla="*/ 107205 w 2541401"/>
              <a:gd name="connsiteY103" fmla="*/ 939625 h 3077429"/>
              <a:gd name="connsiteX104" fmla="*/ 113511 w 2541401"/>
              <a:gd name="connsiteY104" fmla="*/ 908094 h 3077429"/>
              <a:gd name="connsiteX105" fmla="*/ 132430 w 2541401"/>
              <a:gd name="connsiteY105" fmla="*/ 819807 h 3077429"/>
              <a:gd name="connsiteX106" fmla="*/ 151349 w 2541401"/>
              <a:gd name="connsiteY106" fmla="*/ 643233 h 3077429"/>
              <a:gd name="connsiteX107" fmla="*/ 163961 w 2541401"/>
              <a:gd name="connsiteY107" fmla="*/ 611702 h 3077429"/>
              <a:gd name="connsiteX108" fmla="*/ 189186 w 2541401"/>
              <a:gd name="connsiteY108" fmla="*/ 346841 h 3077429"/>
              <a:gd name="connsiteX109" fmla="*/ 195492 w 2541401"/>
              <a:gd name="connsiteY109" fmla="*/ 283779 h 3077429"/>
              <a:gd name="connsiteX110" fmla="*/ 195492 w 2541401"/>
              <a:gd name="connsiteY110" fmla="*/ 145043 h 307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541401" h="3077429">
                <a:moveTo>
                  <a:pt x="132430" y="151349"/>
                </a:moveTo>
                <a:lnTo>
                  <a:pt x="1040524" y="145043"/>
                </a:lnTo>
                <a:cubicBezTo>
                  <a:pt x="1096889" y="143938"/>
                  <a:pt x="1099327" y="122265"/>
                  <a:pt x="1154036" y="113512"/>
                </a:cubicBezTo>
                <a:cubicBezTo>
                  <a:pt x="1187311" y="108188"/>
                  <a:pt x="1221302" y="109307"/>
                  <a:pt x="1254935" y="107205"/>
                </a:cubicBezTo>
                <a:cubicBezTo>
                  <a:pt x="1276949" y="100915"/>
                  <a:pt x="1328177" y="85749"/>
                  <a:pt x="1349528" y="81981"/>
                </a:cubicBezTo>
                <a:cubicBezTo>
                  <a:pt x="1368273" y="78673"/>
                  <a:pt x="1387423" y="78246"/>
                  <a:pt x="1406284" y="75674"/>
                </a:cubicBezTo>
                <a:cubicBezTo>
                  <a:pt x="1482904" y="65226"/>
                  <a:pt x="1465807" y="68676"/>
                  <a:pt x="1513489" y="56756"/>
                </a:cubicBezTo>
                <a:cubicBezTo>
                  <a:pt x="1563740" y="31629"/>
                  <a:pt x="1542269" y="39600"/>
                  <a:pt x="1633307" y="25225"/>
                </a:cubicBezTo>
                <a:lnTo>
                  <a:pt x="1753125" y="6306"/>
                </a:lnTo>
                <a:lnTo>
                  <a:pt x="1790962" y="0"/>
                </a:lnTo>
                <a:cubicBezTo>
                  <a:pt x="1967536" y="2102"/>
                  <a:pt x="2144193" y="488"/>
                  <a:pt x="2320684" y="6306"/>
                </a:cubicBezTo>
                <a:cubicBezTo>
                  <a:pt x="2335979" y="6810"/>
                  <a:pt x="2350063" y="14891"/>
                  <a:pt x="2364827" y="18918"/>
                </a:cubicBezTo>
                <a:cubicBezTo>
                  <a:pt x="2373189" y="21199"/>
                  <a:pt x="2381937" y="22182"/>
                  <a:pt x="2390052" y="25225"/>
                </a:cubicBezTo>
                <a:cubicBezTo>
                  <a:pt x="2408341" y="32083"/>
                  <a:pt x="2418513" y="39994"/>
                  <a:pt x="2434196" y="50449"/>
                </a:cubicBezTo>
                <a:cubicBezTo>
                  <a:pt x="2438400" y="56755"/>
                  <a:pt x="2442074" y="63450"/>
                  <a:pt x="2446808" y="69368"/>
                </a:cubicBezTo>
                <a:cubicBezTo>
                  <a:pt x="2450522" y="74011"/>
                  <a:pt x="2457540" y="76341"/>
                  <a:pt x="2459420" y="81981"/>
                </a:cubicBezTo>
                <a:cubicBezTo>
                  <a:pt x="2464120" y="96082"/>
                  <a:pt x="2462385" y="111641"/>
                  <a:pt x="2465727" y="126124"/>
                </a:cubicBezTo>
                <a:cubicBezTo>
                  <a:pt x="2468716" y="139078"/>
                  <a:pt x="2474519" y="151227"/>
                  <a:pt x="2478339" y="163961"/>
                </a:cubicBezTo>
                <a:cubicBezTo>
                  <a:pt x="2480829" y="172263"/>
                  <a:pt x="2481683" y="181041"/>
                  <a:pt x="2484645" y="189186"/>
                </a:cubicBezTo>
                <a:cubicBezTo>
                  <a:pt x="2490116" y="204231"/>
                  <a:pt x="2496939" y="218755"/>
                  <a:pt x="2503564" y="233329"/>
                </a:cubicBezTo>
                <a:cubicBezTo>
                  <a:pt x="2507454" y="241887"/>
                  <a:pt x="2512875" y="249752"/>
                  <a:pt x="2516176" y="258554"/>
                </a:cubicBezTo>
                <a:cubicBezTo>
                  <a:pt x="2519219" y="266669"/>
                  <a:pt x="2519741" y="275557"/>
                  <a:pt x="2522482" y="283779"/>
                </a:cubicBezTo>
                <a:cubicBezTo>
                  <a:pt x="2546229" y="355020"/>
                  <a:pt x="2526289" y="280086"/>
                  <a:pt x="2541401" y="340535"/>
                </a:cubicBezTo>
                <a:cubicBezTo>
                  <a:pt x="2537197" y="466659"/>
                  <a:pt x="2534434" y="592839"/>
                  <a:pt x="2528789" y="718907"/>
                </a:cubicBezTo>
                <a:cubicBezTo>
                  <a:pt x="2528124" y="733756"/>
                  <a:pt x="2526566" y="748759"/>
                  <a:pt x="2522482" y="763051"/>
                </a:cubicBezTo>
                <a:cubicBezTo>
                  <a:pt x="2518084" y="778444"/>
                  <a:pt x="2509185" y="792205"/>
                  <a:pt x="2503564" y="807194"/>
                </a:cubicBezTo>
                <a:cubicBezTo>
                  <a:pt x="2477478" y="876758"/>
                  <a:pt x="2500690" y="847904"/>
                  <a:pt x="2465727" y="882869"/>
                </a:cubicBezTo>
                <a:cubicBezTo>
                  <a:pt x="2463625" y="889175"/>
                  <a:pt x="2464120" y="897087"/>
                  <a:pt x="2459420" y="901787"/>
                </a:cubicBezTo>
                <a:cubicBezTo>
                  <a:pt x="2448701" y="912505"/>
                  <a:pt x="2433710" y="917917"/>
                  <a:pt x="2421583" y="927012"/>
                </a:cubicBezTo>
                <a:cubicBezTo>
                  <a:pt x="2413175" y="933318"/>
                  <a:pt x="2405484" y="940716"/>
                  <a:pt x="2396358" y="945931"/>
                </a:cubicBezTo>
                <a:cubicBezTo>
                  <a:pt x="2390587" y="949229"/>
                  <a:pt x="2383746" y="950135"/>
                  <a:pt x="2377440" y="952237"/>
                </a:cubicBezTo>
                <a:cubicBezTo>
                  <a:pt x="2281225" y="1024399"/>
                  <a:pt x="2432579" y="912234"/>
                  <a:pt x="2320684" y="990074"/>
                </a:cubicBezTo>
                <a:cubicBezTo>
                  <a:pt x="2282369" y="1016728"/>
                  <a:pt x="2252452" y="1060735"/>
                  <a:pt x="2207172" y="1072055"/>
                </a:cubicBezTo>
                <a:lnTo>
                  <a:pt x="2156722" y="1084667"/>
                </a:lnTo>
                <a:cubicBezTo>
                  <a:pt x="2067854" y="1148145"/>
                  <a:pt x="2159620" y="1089886"/>
                  <a:pt x="2005373" y="1147729"/>
                </a:cubicBezTo>
                <a:cubicBezTo>
                  <a:pt x="1989505" y="1153680"/>
                  <a:pt x="1976658" y="1165941"/>
                  <a:pt x="1961230" y="1172954"/>
                </a:cubicBezTo>
                <a:cubicBezTo>
                  <a:pt x="1916778" y="1193160"/>
                  <a:pt x="1954028" y="1167097"/>
                  <a:pt x="1917087" y="1185567"/>
                </a:cubicBezTo>
                <a:cubicBezTo>
                  <a:pt x="1900930" y="1193645"/>
                  <a:pt x="1878545" y="1211027"/>
                  <a:pt x="1860331" y="1217098"/>
                </a:cubicBezTo>
                <a:cubicBezTo>
                  <a:pt x="1850163" y="1220488"/>
                  <a:pt x="1839310" y="1221302"/>
                  <a:pt x="1828800" y="1223404"/>
                </a:cubicBezTo>
                <a:cubicBezTo>
                  <a:pt x="1799764" y="1237922"/>
                  <a:pt x="1784830" y="1247619"/>
                  <a:pt x="1753125" y="1254935"/>
                </a:cubicBezTo>
                <a:cubicBezTo>
                  <a:pt x="1738642" y="1258277"/>
                  <a:pt x="1723696" y="1259139"/>
                  <a:pt x="1708982" y="1261241"/>
                </a:cubicBezTo>
                <a:cubicBezTo>
                  <a:pt x="1700574" y="1265445"/>
                  <a:pt x="1692559" y="1270553"/>
                  <a:pt x="1683757" y="1273854"/>
                </a:cubicBezTo>
                <a:cubicBezTo>
                  <a:pt x="1675642" y="1276897"/>
                  <a:pt x="1667007" y="1278344"/>
                  <a:pt x="1658532" y="1280160"/>
                </a:cubicBezTo>
                <a:cubicBezTo>
                  <a:pt x="1637571" y="1284652"/>
                  <a:pt x="1616431" y="1288280"/>
                  <a:pt x="1595470" y="1292772"/>
                </a:cubicBezTo>
                <a:cubicBezTo>
                  <a:pt x="1586995" y="1294588"/>
                  <a:pt x="1578690" y="1297129"/>
                  <a:pt x="1570245" y="1299078"/>
                </a:cubicBezTo>
                <a:lnTo>
                  <a:pt x="1513489" y="1311691"/>
                </a:lnTo>
                <a:cubicBezTo>
                  <a:pt x="1505044" y="1313640"/>
                  <a:pt x="1496778" y="1316375"/>
                  <a:pt x="1488264" y="1317997"/>
                </a:cubicBezTo>
                <a:cubicBezTo>
                  <a:pt x="1452618" y="1324787"/>
                  <a:pt x="1416740" y="1330308"/>
                  <a:pt x="1381059" y="1336916"/>
                </a:cubicBezTo>
                <a:cubicBezTo>
                  <a:pt x="1359980" y="1340819"/>
                  <a:pt x="1339281" y="1346974"/>
                  <a:pt x="1317997" y="1349528"/>
                </a:cubicBezTo>
                <a:cubicBezTo>
                  <a:pt x="1286621" y="1353293"/>
                  <a:pt x="1254935" y="1353732"/>
                  <a:pt x="1223404" y="1355834"/>
                </a:cubicBezTo>
                <a:cubicBezTo>
                  <a:pt x="1214562" y="1382361"/>
                  <a:pt x="1203751" y="1409955"/>
                  <a:pt x="1198179" y="1437815"/>
                </a:cubicBezTo>
                <a:cubicBezTo>
                  <a:pt x="1195671" y="1450353"/>
                  <a:pt x="1193975" y="1463040"/>
                  <a:pt x="1191873" y="1475652"/>
                </a:cubicBezTo>
                <a:cubicBezTo>
                  <a:pt x="1189771" y="1587062"/>
                  <a:pt x="1192110" y="1698644"/>
                  <a:pt x="1185567" y="1809881"/>
                </a:cubicBezTo>
                <a:cubicBezTo>
                  <a:pt x="1183679" y="1841981"/>
                  <a:pt x="1171934" y="1872756"/>
                  <a:pt x="1166648" y="1904474"/>
                </a:cubicBezTo>
                <a:cubicBezTo>
                  <a:pt x="1146097" y="2027780"/>
                  <a:pt x="1176188" y="1897848"/>
                  <a:pt x="1147729" y="2011680"/>
                </a:cubicBezTo>
                <a:cubicBezTo>
                  <a:pt x="1145627" y="2030599"/>
                  <a:pt x="1144552" y="2049660"/>
                  <a:pt x="1141423" y="2068436"/>
                </a:cubicBezTo>
                <a:cubicBezTo>
                  <a:pt x="1140330" y="2074993"/>
                  <a:pt x="1136421" y="2080836"/>
                  <a:pt x="1135117" y="2087354"/>
                </a:cubicBezTo>
                <a:cubicBezTo>
                  <a:pt x="1124026" y="2142807"/>
                  <a:pt x="1127707" y="2147970"/>
                  <a:pt x="1116198" y="2188254"/>
                </a:cubicBezTo>
                <a:cubicBezTo>
                  <a:pt x="1114372" y="2194645"/>
                  <a:pt x="1112865" y="2201227"/>
                  <a:pt x="1109892" y="2207172"/>
                </a:cubicBezTo>
                <a:cubicBezTo>
                  <a:pt x="1106503" y="2213951"/>
                  <a:pt x="1100358" y="2219165"/>
                  <a:pt x="1097280" y="2226091"/>
                </a:cubicBezTo>
                <a:cubicBezTo>
                  <a:pt x="1085289" y="2253071"/>
                  <a:pt x="1085699" y="2263468"/>
                  <a:pt x="1078361" y="2289153"/>
                </a:cubicBezTo>
                <a:cubicBezTo>
                  <a:pt x="1072175" y="2310806"/>
                  <a:pt x="1070655" y="2310872"/>
                  <a:pt x="1059442" y="2333296"/>
                </a:cubicBezTo>
                <a:cubicBezTo>
                  <a:pt x="1057340" y="2345909"/>
                  <a:pt x="1054944" y="2358476"/>
                  <a:pt x="1053136" y="2371134"/>
                </a:cubicBezTo>
                <a:cubicBezTo>
                  <a:pt x="1050739" y="2387911"/>
                  <a:pt x="1049862" y="2404909"/>
                  <a:pt x="1046830" y="2421583"/>
                </a:cubicBezTo>
                <a:cubicBezTo>
                  <a:pt x="1045641" y="2428123"/>
                  <a:pt x="1042136" y="2434053"/>
                  <a:pt x="1040524" y="2440502"/>
                </a:cubicBezTo>
                <a:cubicBezTo>
                  <a:pt x="1003258" y="2589566"/>
                  <a:pt x="1037443" y="2467049"/>
                  <a:pt x="1008993" y="2566626"/>
                </a:cubicBezTo>
                <a:cubicBezTo>
                  <a:pt x="1006891" y="2583443"/>
                  <a:pt x="1004559" y="2600232"/>
                  <a:pt x="1002687" y="2617076"/>
                </a:cubicBezTo>
                <a:cubicBezTo>
                  <a:pt x="998252" y="2656990"/>
                  <a:pt x="999814" y="2697933"/>
                  <a:pt x="990074" y="2736894"/>
                </a:cubicBezTo>
                <a:cubicBezTo>
                  <a:pt x="987972" y="2745302"/>
                  <a:pt x="985648" y="2753658"/>
                  <a:pt x="983768" y="2762118"/>
                </a:cubicBezTo>
                <a:cubicBezTo>
                  <a:pt x="981443" y="2772581"/>
                  <a:pt x="981684" y="2783797"/>
                  <a:pt x="977462" y="2793649"/>
                </a:cubicBezTo>
                <a:cubicBezTo>
                  <a:pt x="975120" y="2799114"/>
                  <a:pt x="969053" y="2802058"/>
                  <a:pt x="964849" y="2806262"/>
                </a:cubicBezTo>
                <a:cubicBezTo>
                  <a:pt x="962829" y="2814344"/>
                  <a:pt x="956761" y="2841358"/>
                  <a:pt x="952237" y="2850405"/>
                </a:cubicBezTo>
                <a:cubicBezTo>
                  <a:pt x="939624" y="2875630"/>
                  <a:pt x="941727" y="2865119"/>
                  <a:pt x="920706" y="2881936"/>
                </a:cubicBezTo>
                <a:cubicBezTo>
                  <a:pt x="916063" y="2885650"/>
                  <a:pt x="912607" y="2890679"/>
                  <a:pt x="908093" y="2894549"/>
                </a:cubicBezTo>
                <a:cubicBezTo>
                  <a:pt x="897874" y="2903309"/>
                  <a:pt x="887072" y="2911366"/>
                  <a:pt x="876562" y="2919774"/>
                </a:cubicBezTo>
                <a:cubicBezTo>
                  <a:pt x="874460" y="2926080"/>
                  <a:pt x="874956" y="2933992"/>
                  <a:pt x="870256" y="2938692"/>
                </a:cubicBezTo>
                <a:cubicBezTo>
                  <a:pt x="853914" y="2955034"/>
                  <a:pt x="812225" y="2966906"/>
                  <a:pt x="794582" y="2976529"/>
                </a:cubicBezTo>
                <a:cubicBezTo>
                  <a:pt x="785355" y="2981562"/>
                  <a:pt x="778584" y="2990415"/>
                  <a:pt x="769357" y="2995448"/>
                </a:cubicBezTo>
                <a:cubicBezTo>
                  <a:pt x="755303" y="3003114"/>
                  <a:pt x="739267" y="3006701"/>
                  <a:pt x="725213" y="3014367"/>
                </a:cubicBezTo>
                <a:cubicBezTo>
                  <a:pt x="715986" y="3019400"/>
                  <a:pt x="709866" y="3029693"/>
                  <a:pt x="699989" y="3033285"/>
                </a:cubicBezTo>
                <a:cubicBezTo>
                  <a:pt x="686020" y="3038365"/>
                  <a:pt x="670560" y="3037490"/>
                  <a:pt x="655845" y="3039592"/>
                </a:cubicBezTo>
                <a:cubicBezTo>
                  <a:pt x="615334" y="3059847"/>
                  <a:pt x="645129" y="3048041"/>
                  <a:pt x="592783" y="3058510"/>
                </a:cubicBezTo>
                <a:cubicBezTo>
                  <a:pt x="495797" y="3077908"/>
                  <a:pt x="575611" y="3067824"/>
                  <a:pt x="460353" y="3077429"/>
                </a:cubicBezTo>
                <a:cubicBezTo>
                  <a:pt x="384678" y="3075327"/>
                  <a:pt x="308933" y="3075000"/>
                  <a:pt x="233329" y="3071123"/>
                </a:cubicBezTo>
                <a:cubicBezTo>
                  <a:pt x="226691" y="3070783"/>
                  <a:pt x="220635" y="3067150"/>
                  <a:pt x="214411" y="3064816"/>
                </a:cubicBezTo>
                <a:cubicBezTo>
                  <a:pt x="194564" y="3057373"/>
                  <a:pt x="179764" y="3053137"/>
                  <a:pt x="163961" y="3039592"/>
                </a:cubicBezTo>
                <a:cubicBezTo>
                  <a:pt x="58500" y="2949199"/>
                  <a:pt x="193056" y="3062382"/>
                  <a:pt x="126124" y="2995448"/>
                </a:cubicBezTo>
                <a:cubicBezTo>
                  <a:pt x="118692" y="2988016"/>
                  <a:pt x="109307" y="2982835"/>
                  <a:pt x="100899" y="2976529"/>
                </a:cubicBezTo>
                <a:cubicBezTo>
                  <a:pt x="84963" y="2928721"/>
                  <a:pt x="96264" y="2949328"/>
                  <a:pt x="69368" y="2913467"/>
                </a:cubicBezTo>
                <a:cubicBezTo>
                  <a:pt x="60384" y="2886516"/>
                  <a:pt x="47138" y="2847943"/>
                  <a:pt x="44143" y="2825181"/>
                </a:cubicBezTo>
                <a:cubicBezTo>
                  <a:pt x="36719" y="2768756"/>
                  <a:pt x="35735" y="2711669"/>
                  <a:pt x="31531" y="2654913"/>
                </a:cubicBezTo>
                <a:cubicBezTo>
                  <a:pt x="29429" y="2577136"/>
                  <a:pt x="29015" y="2499296"/>
                  <a:pt x="25224" y="2421583"/>
                </a:cubicBezTo>
                <a:cubicBezTo>
                  <a:pt x="24802" y="2412926"/>
                  <a:pt x="20236" y="2404924"/>
                  <a:pt x="18918" y="2396358"/>
                </a:cubicBezTo>
                <a:cubicBezTo>
                  <a:pt x="16024" y="2377545"/>
                  <a:pt x="14072" y="2358582"/>
                  <a:pt x="12612" y="2339603"/>
                </a:cubicBezTo>
                <a:cubicBezTo>
                  <a:pt x="7765" y="2276587"/>
                  <a:pt x="4204" y="2213478"/>
                  <a:pt x="0" y="2150416"/>
                </a:cubicBezTo>
                <a:cubicBezTo>
                  <a:pt x="2102" y="2053721"/>
                  <a:pt x="2362" y="1956968"/>
                  <a:pt x="6306" y="1860331"/>
                </a:cubicBezTo>
                <a:cubicBezTo>
                  <a:pt x="6577" y="1853689"/>
                  <a:pt x="11219" y="1847912"/>
                  <a:pt x="12612" y="1841412"/>
                </a:cubicBezTo>
                <a:cubicBezTo>
                  <a:pt x="17536" y="1818432"/>
                  <a:pt x="21020" y="1795167"/>
                  <a:pt x="25224" y="1772044"/>
                </a:cubicBezTo>
                <a:cubicBezTo>
                  <a:pt x="38941" y="1607446"/>
                  <a:pt x="21828" y="1668722"/>
                  <a:pt x="50449" y="1582858"/>
                </a:cubicBezTo>
                <a:cubicBezTo>
                  <a:pt x="52551" y="1549225"/>
                  <a:pt x="53561" y="1515505"/>
                  <a:pt x="56756" y="1481958"/>
                </a:cubicBezTo>
                <a:cubicBezTo>
                  <a:pt x="57772" y="1471288"/>
                  <a:pt x="62445" y="1461128"/>
                  <a:pt x="63062" y="1450427"/>
                </a:cubicBezTo>
                <a:cubicBezTo>
                  <a:pt x="68757" y="1351705"/>
                  <a:pt x="69867" y="1252752"/>
                  <a:pt x="75674" y="1154036"/>
                </a:cubicBezTo>
                <a:cubicBezTo>
                  <a:pt x="83106" y="1027696"/>
                  <a:pt x="76196" y="1057879"/>
                  <a:pt x="100899" y="983768"/>
                </a:cubicBezTo>
                <a:cubicBezTo>
                  <a:pt x="103001" y="969054"/>
                  <a:pt x="104761" y="954286"/>
                  <a:pt x="107205" y="939625"/>
                </a:cubicBezTo>
                <a:cubicBezTo>
                  <a:pt x="108967" y="929052"/>
                  <a:pt x="111995" y="918705"/>
                  <a:pt x="113511" y="908094"/>
                </a:cubicBezTo>
                <a:cubicBezTo>
                  <a:pt x="124426" y="831693"/>
                  <a:pt x="110752" y="874004"/>
                  <a:pt x="132430" y="819807"/>
                </a:cubicBezTo>
                <a:cubicBezTo>
                  <a:pt x="134130" y="792605"/>
                  <a:pt x="137901" y="676853"/>
                  <a:pt x="151349" y="643233"/>
                </a:cubicBezTo>
                <a:lnTo>
                  <a:pt x="163961" y="611702"/>
                </a:lnTo>
                <a:cubicBezTo>
                  <a:pt x="164036" y="610918"/>
                  <a:pt x="189110" y="347624"/>
                  <a:pt x="189186" y="346841"/>
                </a:cubicBezTo>
                <a:cubicBezTo>
                  <a:pt x="191221" y="325814"/>
                  <a:pt x="195492" y="304905"/>
                  <a:pt x="195492" y="283779"/>
                </a:cubicBezTo>
                <a:lnTo>
                  <a:pt x="195492" y="14504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28C0B9-DF19-44E7-ABAB-8CDE28832584}"/>
              </a:ext>
            </a:extLst>
          </p:cNvPr>
          <p:cNvSpPr txBox="1"/>
          <p:nvPr/>
        </p:nvSpPr>
        <p:spPr>
          <a:xfrm flipH="1">
            <a:off x="305851" y="526897"/>
            <a:ext cx="2396358" cy="369332"/>
          </a:xfrm>
          <a:prstGeom prst="rect">
            <a:avLst/>
          </a:prstGeom>
          <a:noFill/>
        </p:spPr>
        <p:txBody>
          <a:bodyPr wrap="square" rtlCol="0">
            <a:spAutoFit/>
          </a:bodyPr>
          <a:lstStyle/>
          <a:p>
            <a:r>
              <a:rPr lang="en-US" dirty="0"/>
              <a:t>Software Company</a:t>
            </a:r>
          </a:p>
        </p:txBody>
      </p:sp>
      <p:sp>
        <p:nvSpPr>
          <p:cNvPr id="15" name="TextBox 14">
            <a:extLst>
              <a:ext uri="{FF2B5EF4-FFF2-40B4-BE49-F238E27FC236}">
                <a16:creationId xmlns:a16="http://schemas.microsoft.com/office/drawing/2014/main" id="{8CB72112-59F5-4582-A84D-E172C3DA96E2}"/>
              </a:ext>
            </a:extLst>
          </p:cNvPr>
          <p:cNvSpPr txBox="1"/>
          <p:nvPr/>
        </p:nvSpPr>
        <p:spPr>
          <a:xfrm flipH="1">
            <a:off x="2091558" y="2416757"/>
            <a:ext cx="784072" cy="369332"/>
          </a:xfrm>
          <a:prstGeom prst="rect">
            <a:avLst/>
          </a:prstGeom>
          <a:noFill/>
        </p:spPr>
        <p:txBody>
          <a:bodyPr wrap="square" rtlCol="0">
            <a:spAutoFit/>
          </a:bodyPr>
          <a:lstStyle/>
          <a:p>
            <a:r>
              <a:rPr lang="en-US" dirty="0"/>
              <a:t>Client</a:t>
            </a:r>
          </a:p>
        </p:txBody>
      </p:sp>
    </p:spTree>
    <p:extLst>
      <p:ext uri="{BB962C8B-B14F-4D97-AF65-F5344CB8AC3E}">
        <p14:creationId xmlns:p14="http://schemas.microsoft.com/office/powerpoint/2010/main" val="51714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874066-BE7F-4772-B3A8-1CC2CAAC31DC}"/>
              </a:ext>
            </a:extLst>
          </p:cNvPr>
          <p:cNvPicPr>
            <a:picLocks noChangeAspect="1"/>
          </p:cNvPicPr>
          <p:nvPr/>
        </p:nvPicPr>
        <p:blipFill>
          <a:blip r:embed="rId2"/>
          <a:stretch>
            <a:fillRect/>
          </a:stretch>
        </p:blipFill>
        <p:spPr>
          <a:xfrm>
            <a:off x="1198180" y="473149"/>
            <a:ext cx="3540114" cy="3457786"/>
          </a:xfrm>
          <a:prstGeom prst="rect">
            <a:avLst/>
          </a:prstGeom>
        </p:spPr>
      </p:pic>
      <p:sp>
        <p:nvSpPr>
          <p:cNvPr id="9" name="Freeform: Shape 8">
            <a:extLst>
              <a:ext uri="{FF2B5EF4-FFF2-40B4-BE49-F238E27FC236}">
                <a16:creationId xmlns:a16="http://schemas.microsoft.com/office/drawing/2014/main" id="{A209DC5B-C12E-4F1A-ADA3-626A58D69139}"/>
              </a:ext>
            </a:extLst>
          </p:cNvPr>
          <p:cNvSpPr/>
          <p:nvPr/>
        </p:nvSpPr>
        <p:spPr>
          <a:xfrm>
            <a:off x="2497258" y="1475652"/>
            <a:ext cx="827244" cy="1521661"/>
          </a:xfrm>
          <a:custGeom>
            <a:avLst/>
            <a:gdLst>
              <a:gd name="connsiteX0" fmla="*/ 0 w 827244"/>
              <a:gd name="connsiteY0" fmla="*/ 0 h 1521661"/>
              <a:gd name="connsiteX1" fmla="*/ 44143 w 827244"/>
              <a:gd name="connsiteY1" fmla="*/ 56756 h 1521661"/>
              <a:gd name="connsiteX2" fmla="*/ 258554 w 827244"/>
              <a:gd name="connsiteY2" fmla="*/ 208105 h 1521661"/>
              <a:gd name="connsiteX3" fmla="*/ 397291 w 827244"/>
              <a:gd name="connsiteY3" fmla="*/ 309005 h 1521661"/>
              <a:gd name="connsiteX4" fmla="*/ 447741 w 827244"/>
              <a:gd name="connsiteY4" fmla="*/ 403598 h 1521661"/>
              <a:gd name="connsiteX5" fmla="*/ 441434 w 827244"/>
              <a:gd name="connsiteY5" fmla="*/ 498191 h 1521661"/>
              <a:gd name="connsiteX6" fmla="*/ 422516 w 827244"/>
              <a:gd name="connsiteY6" fmla="*/ 542334 h 1521661"/>
              <a:gd name="connsiteX7" fmla="*/ 409903 w 827244"/>
              <a:gd name="connsiteY7" fmla="*/ 580171 h 1521661"/>
              <a:gd name="connsiteX8" fmla="*/ 390985 w 827244"/>
              <a:gd name="connsiteY8" fmla="*/ 649540 h 1521661"/>
              <a:gd name="connsiteX9" fmla="*/ 340535 w 827244"/>
              <a:gd name="connsiteY9" fmla="*/ 718908 h 1521661"/>
              <a:gd name="connsiteX10" fmla="*/ 340535 w 827244"/>
              <a:gd name="connsiteY10" fmla="*/ 889176 h 1521661"/>
              <a:gd name="connsiteX11" fmla="*/ 403597 w 827244"/>
              <a:gd name="connsiteY11" fmla="*/ 945931 h 1521661"/>
              <a:gd name="connsiteX12" fmla="*/ 435128 w 827244"/>
              <a:gd name="connsiteY12" fmla="*/ 990075 h 1521661"/>
              <a:gd name="connsiteX13" fmla="*/ 479272 w 827244"/>
              <a:gd name="connsiteY13" fmla="*/ 1021606 h 1521661"/>
              <a:gd name="connsiteX14" fmla="*/ 523415 w 827244"/>
              <a:gd name="connsiteY14" fmla="*/ 1059443 h 1521661"/>
              <a:gd name="connsiteX15" fmla="*/ 681070 w 827244"/>
              <a:gd name="connsiteY15" fmla="*/ 1090974 h 1521661"/>
              <a:gd name="connsiteX16" fmla="*/ 699989 w 827244"/>
              <a:gd name="connsiteY16" fmla="*/ 1223405 h 1521661"/>
              <a:gd name="connsiteX17" fmla="*/ 737826 w 827244"/>
              <a:gd name="connsiteY17" fmla="*/ 1286467 h 1521661"/>
              <a:gd name="connsiteX18" fmla="*/ 763051 w 827244"/>
              <a:gd name="connsiteY18" fmla="*/ 1336916 h 1521661"/>
              <a:gd name="connsiteX19" fmla="*/ 775663 w 827244"/>
              <a:gd name="connsiteY19" fmla="*/ 1368447 h 1521661"/>
              <a:gd name="connsiteX20" fmla="*/ 788276 w 827244"/>
              <a:gd name="connsiteY20" fmla="*/ 1393672 h 1521661"/>
              <a:gd name="connsiteX21" fmla="*/ 800888 w 827244"/>
              <a:gd name="connsiteY21" fmla="*/ 1450428 h 1521661"/>
              <a:gd name="connsiteX22" fmla="*/ 813501 w 827244"/>
              <a:gd name="connsiteY22" fmla="*/ 1469347 h 1521661"/>
              <a:gd name="connsiteX23" fmla="*/ 794582 w 827244"/>
              <a:gd name="connsiteY23" fmla="*/ 1513490 h 1521661"/>
              <a:gd name="connsiteX24" fmla="*/ 781970 w 827244"/>
              <a:gd name="connsiteY24" fmla="*/ 1500878 h 1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7244" h="1521661">
                <a:moveTo>
                  <a:pt x="0" y="0"/>
                </a:moveTo>
                <a:cubicBezTo>
                  <a:pt x="14714" y="18919"/>
                  <a:pt x="26767" y="40249"/>
                  <a:pt x="44143" y="56756"/>
                </a:cubicBezTo>
                <a:cubicBezTo>
                  <a:pt x="89039" y="99407"/>
                  <a:pt x="219216" y="181880"/>
                  <a:pt x="258554" y="208105"/>
                </a:cubicBezTo>
                <a:cubicBezTo>
                  <a:pt x="298021" y="234417"/>
                  <a:pt x="362595" y="274309"/>
                  <a:pt x="397291" y="309005"/>
                </a:cubicBezTo>
                <a:cubicBezTo>
                  <a:pt x="429188" y="340902"/>
                  <a:pt x="432477" y="362895"/>
                  <a:pt x="447741" y="403598"/>
                </a:cubicBezTo>
                <a:cubicBezTo>
                  <a:pt x="445639" y="435129"/>
                  <a:pt x="447087" y="467100"/>
                  <a:pt x="441434" y="498191"/>
                </a:cubicBezTo>
                <a:cubicBezTo>
                  <a:pt x="438570" y="513941"/>
                  <a:pt x="428263" y="527392"/>
                  <a:pt x="422516" y="542334"/>
                </a:cubicBezTo>
                <a:cubicBezTo>
                  <a:pt x="417743" y="554742"/>
                  <a:pt x="413654" y="567417"/>
                  <a:pt x="409903" y="580171"/>
                </a:cubicBezTo>
                <a:cubicBezTo>
                  <a:pt x="403140" y="603165"/>
                  <a:pt x="399400" y="627099"/>
                  <a:pt x="390985" y="649540"/>
                </a:cubicBezTo>
                <a:cubicBezTo>
                  <a:pt x="382278" y="672758"/>
                  <a:pt x="354920" y="701646"/>
                  <a:pt x="340535" y="718908"/>
                </a:cubicBezTo>
                <a:cubicBezTo>
                  <a:pt x="322741" y="796014"/>
                  <a:pt x="307269" y="810170"/>
                  <a:pt x="340535" y="889176"/>
                </a:cubicBezTo>
                <a:cubicBezTo>
                  <a:pt x="348526" y="908153"/>
                  <a:pt x="390394" y="931408"/>
                  <a:pt x="403597" y="945931"/>
                </a:cubicBezTo>
                <a:cubicBezTo>
                  <a:pt x="415761" y="959311"/>
                  <a:pt x="422342" y="977289"/>
                  <a:pt x="435128" y="990075"/>
                </a:cubicBezTo>
                <a:cubicBezTo>
                  <a:pt x="447914" y="1002861"/>
                  <a:pt x="465053" y="1010434"/>
                  <a:pt x="479272" y="1021606"/>
                </a:cubicBezTo>
                <a:cubicBezTo>
                  <a:pt x="494511" y="1033579"/>
                  <a:pt x="506524" y="1049942"/>
                  <a:pt x="523415" y="1059443"/>
                </a:cubicBezTo>
                <a:cubicBezTo>
                  <a:pt x="565755" y="1083259"/>
                  <a:pt x="639538" y="1085783"/>
                  <a:pt x="681070" y="1090974"/>
                </a:cubicBezTo>
                <a:cubicBezTo>
                  <a:pt x="685514" y="1130968"/>
                  <a:pt x="690542" y="1185619"/>
                  <a:pt x="699989" y="1223405"/>
                </a:cubicBezTo>
                <a:cubicBezTo>
                  <a:pt x="706109" y="1247886"/>
                  <a:pt x="728786" y="1263868"/>
                  <a:pt x="737826" y="1286467"/>
                </a:cubicBezTo>
                <a:cubicBezTo>
                  <a:pt x="781482" y="1395601"/>
                  <a:pt x="725261" y="1261335"/>
                  <a:pt x="763051" y="1336916"/>
                </a:cubicBezTo>
                <a:cubicBezTo>
                  <a:pt x="768113" y="1347041"/>
                  <a:pt x="771066" y="1358103"/>
                  <a:pt x="775663" y="1368447"/>
                </a:cubicBezTo>
                <a:cubicBezTo>
                  <a:pt x="779481" y="1377038"/>
                  <a:pt x="784573" y="1385031"/>
                  <a:pt x="788276" y="1393672"/>
                </a:cubicBezTo>
                <a:cubicBezTo>
                  <a:pt x="805584" y="1434058"/>
                  <a:pt x="780103" y="1388075"/>
                  <a:pt x="800888" y="1450428"/>
                </a:cubicBezTo>
                <a:cubicBezTo>
                  <a:pt x="803285" y="1457618"/>
                  <a:pt x="809297" y="1463041"/>
                  <a:pt x="813501" y="1469347"/>
                </a:cubicBezTo>
                <a:cubicBezTo>
                  <a:pt x="823690" y="1510104"/>
                  <a:pt x="846216" y="1535618"/>
                  <a:pt x="794582" y="1513490"/>
                </a:cubicBezTo>
                <a:cubicBezTo>
                  <a:pt x="789117" y="1511148"/>
                  <a:pt x="786174" y="1505082"/>
                  <a:pt x="781970" y="15008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83059F9-132B-4C74-9B62-498582E01826}"/>
              </a:ext>
            </a:extLst>
          </p:cNvPr>
          <p:cNvSpPr txBox="1"/>
          <p:nvPr/>
        </p:nvSpPr>
        <p:spPr>
          <a:xfrm>
            <a:off x="1021606" y="4515244"/>
            <a:ext cx="5811591" cy="369332"/>
          </a:xfrm>
          <a:prstGeom prst="rect">
            <a:avLst/>
          </a:prstGeom>
          <a:noFill/>
        </p:spPr>
        <p:txBody>
          <a:bodyPr wrap="none" rtlCol="0">
            <a:spAutoFit/>
          </a:bodyPr>
          <a:lstStyle/>
          <a:p>
            <a:r>
              <a:rPr lang="en-US" dirty="0"/>
              <a:t>Waterfall Process : Requirements Collection ….. SRS Report</a:t>
            </a:r>
          </a:p>
        </p:txBody>
      </p:sp>
      <p:sp>
        <p:nvSpPr>
          <p:cNvPr id="11" name="TextBox 10">
            <a:extLst>
              <a:ext uri="{FF2B5EF4-FFF2-40B4-BE49-F238E27FC236}">
                <a16:creationId xmlns:a16="http://schemas.microsoft.com/office/drawing/2014/main" id="{A810C991-130E-409A-BF55-36532201FD77}"/>
              </a:ext>
            </a:extLst>
          </p:cNvPr>
          <p:cNvSpPr txBox="1"/>
          <p:nvPr/>
        </p:nvSpPr>
        <p:spPr>
          <a:xfrm>
            <a:off x="4048584" y="2752241"/>
            <a:ext cx="1914307" cy="369332"/>
          </a:xfrm>
          <a:prstGeom prst="rect">
            <a:avLst/>
          </a:prstGeom>
          <a:noFill/>
        </p:spPr>
        <p:txBody>
          <a:bodyPr wrap="none" rtlCol="0">
            <a:spAutoFit/>
          </a:bodyPr>
          <a:lstStyle/>
          <a:p>
            <a:r>
              <a:rPr lang="en-US" dirty="0"/>
              <a:t>Saudi British Bank</a:t>
            </a:r>
          </a:p>
        </p:txBody>
      </p:sp>
      <p:sp>
        <p:nvSpPr>
          <p:cNvPr id="14" name="TextBox 13">
            <a:extLst>
              <a:ext uri="{FF2B5EF4-FFF2-40B4-BE49-F238E27FC236}">
                <a16:creationId xmlns:a16="http://schemas.microsoft.com/office/drawing/2014/main" id="{E1412546-21B4-408E-A05A-07BEDFA09849}"/>
              </a:ext>
            </a:extLst>
          </p:cNvPr>
          <p:cNvSpPr txBox="1"/>
          <p:nvPr/>
        </p:nvSpPr>
        <p:spPr>
          <a:xfrm>
            <a:off x="4623580" y="2262274"/>
            <a:ext cx="3778599" cy="369332"/>
          </a:xfrm>
          <a:prstGeom prst="rect">
            <a:avLst/>
          </a:prstGeom>
          <a:noFill/>
        </p:spPr>
        <p:txBody>
          <a:bodyPr wrap="none" rtlCol="0">
            <a:spAutoFit/>
          </a:bodyPr>
          <a:lstStyle/>
          <a:p>
            <a:r>
              <a:rPr lang="en-US" b="1" dirty="0"/>
              <a:t>I want an online banking application</a:t>
            </a:r>
          </a:p>
        </p:txBody>
      </p:sp>
    </p:spTree>
    <p:extLst>
      <p:ext uri="{BB962C8B-B14F-4D97-AF65-F5344CB8AC3E}">
        <p14:creationId xmlns:p14="http://schemas.microsoft.com/office/powerpoint/2010/main" val="34996328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FC0DEE-E7D3-42D4-B1E5-25A805220225}"/>
              </a:ext>
            </a:extLst>
          </p:cNvPr>
          <p:cNvGrpSpPr/>
          <p:nvPr/>
        </p:nvGrpSpPr>
        <p:grpSpPr>
          <a:xfrm>
            <a:off x="842700" y="549328"/>
            <a:ext cx="3540114" cy="3457786"/>
            <a:chOff x="842700" y="549328"/>
            <a:chExt cx="3540114" cy="3457786"/>
          </a:xfrm>
        </p:grpSpPr>
        <p:pic>
          <p:nvPicPr>
            <p:cNvPr id="8" name="Picture 7">
              <a:extLst>
                <a:ext uri="{FF2B5EF4-FFF2-40B4-BE49-F238E27FC236}">
                  <a16:creationId xmlns:a16="http://schemas.microsoft.com/office/drawing/2014/main" id="{0A874066-BE7F-4772-B3A8-1CC2CAAC31DC}"/>
                </a:ext>
              </a:extLst>
            </p:cNvPr>
            <p:cNvPicPr>
              <a:picLocks noChangeAspect="1"/>
            </p:cNvPicPr>
            <p:nvPr/>
          </p:nvPicPr>
          <p:blipFill>
            <a:blip r:embed="rId2"/>
            <a:stretch>
              <a:fillRect/>
            </a:stretch>
          </p:blipFill>
          <p:spPr>
            <a:xfrm>
              <a:off x="842700" y="549328"/>
              <a:ext cx="3540114" cy="3457786"/>
            </a:xfrm>
            <a:prstGeom prst="rect">
              <a:avLst/>
            </a:prstGeom>
          </p:spPr>
        </p:pic>
        <p:sp>
          <p:nvSpPr>
            <p:cNvPr id="2" name="Rectangle 1">
              <a:extLst>
                <a:ext uri="{FF2B5EF4-FFF2-40B4-BE49-F238E27FC236}">
                  <a16:creationId xmlns:a16="http://schemas.microsoft.com/office/drawing/2014/main" id="{57B9BC02-EBF4-48B2-B825-984182C048AC}"/>
                </a:ext>
              </a:extLst>
            </p:cNvPr>
            <p:cNvSpPr/>
            <p:nvPr/>
          </p:nvSpPr>
          <p:spPr>
            <a:xfrm>
              <a:off x="2743200" y="2278221"/>
              <a:ext cx="1639614" cy="1721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83059F9-132B-4C74-9B62-498582E01826}"/>
              </a:ext>
            </a:extLst>
          </p:cNvPr>
          <p:cNvSpPr txBox="1"/>
          <p:nvPr/>
        </p:nvSpPr>
        <p:spPr>
          <a:xfrm>
            <a:off x="2459421" y="668458"/>
            <a:ext cx="6501699" cy="646331"/>
          </a:xfrm>
          <a:prstGeom prst="rect">
            <a:avLst/>
          </a:prstGeom>
          <a:noFill/>
        </p:spPr>
        <p:txBody>
          <a:bodyPr wrap="square" rtlCol="0">
            <a:spAutoFit/>
          </a:bodyPr>
          <a:lstStyle/>
          <a:p>
            <a:r>
              <a:rPr lang="en-US" dirty="0"/>
              <a:t>Develop an online banking application where users can be bank clients, bank employees, other banks’ employees, SAMA officers</a:t>
            </a:r>
          </a:p>
        </p:txBody>
      </p:sp>
      <p:sp>
        <p:nvSpPr>
          <p:cNvPr id="4" name="TextBox 3">
            <a:extLst>
              <a:ext uri="{FF2B5EF4-FFF2-40B4-BE49-F238E27FC236}">
                <a16:creationId xmlns:a16="http://schemas.microsoft.com/office/drawing/2014/main" id="{20B3BAF8-E3EE-4489-A112-7EF84291051F}"/>
              </a:ext>
            </a:extLst>
          </p:cNvPr>
          <p:cNvSpPr txBox="1"/>
          <p:nvPr/>
        </p:nvSpPr>
        <p:spPr>
          <a:xfrm>
            <a:off x="2927132" y="1427173"/>
            <a:ext cx="4608786" cy="369332"/>
          </a:xfrm>
          <a:prstGeom prst="rect">
            <a:avLst/>
          </a:prstGeom>
          <a:noFill/>
        </p:spPr>
        <p:txBody>
          <a:bodyPr wrap="square" rtlCol="0">
            <a:spAutoFit/>
          </a:bodyPr>
          <a:lstStyle/>
          <a:p>
            <a:pPr algn="ctr"/>
            <a:r>
              <a:rPr lang="en-US" dirty="0"/>
              <a:t>EPIC (could be epics in large projects)</a:t>
            </a:r>
          </a:p>
        </p:txBody>
      </p:sp>
      <p:sp>
        <p:nvSpPr>
          <p:cNvPr id="5" name="TextBox 4">
            <a:extLst>
              <a:ext uri="{FF2B5EF4-FFF2-40B4-BE49-F238E27FC236}">
                <a16:creationId xmlns:a16="http://schemas.microsoft.com/office/drawing/2014/main" id="{6B96E877-28C4-4C7B-91A4-1C620762D0A2}"/>
              </a:ext>
            </a:extLst>
          </p:cNvPr>
          <p:cNvSpPr txBox="1"/>
          <p:nvPr/>
        </p:nvSpPr>
        <p:spPr>
          <a:xfrm>
            <a:off x="3135237" y="2245490"/>
            <a:ext cx="3744836" cy="1754326"/>
          </a:xfrm>
          <a:prstGeom prst="rect">
            <a:avLst/>
          </a:prstGeom>
          <a:noFill/>
        </p:spPr>
        <p:txBody>
          <a:bodyPr wrap="square" rtlCol="0">
            <a:spAutoFit/>
          </a:bodyPr>
          <a:lstStyle/>
          <a:p>
            <a:r>
              <a:rPr lang="en-US" dirty="0"/>
              <a:t>Feature 1: Online app (</a:t>
            </a:r>
            <a:r>
              <a:rPr lang="en-US" b="1" dirty="0"/>
              <a:t>Priority-F1</a:t>
            </a:r>
            <a:r>
              <a:rPr lang="en-US" dirty="0"/>
              <a:t>)</a:t>
            </a:r>
          </a:p>
          <a:p>
            <a:r>
              <a:rPr lang="en-US" dirty="0"/>
              <a:t>Feature 2: User login ((</a:t>
            </a:r>
            <a:r>
              <a:rPr lang="en-US" b="1" dirty="0"/>
              <a:t>Priority-F2</a:t>
            </a:r>
            <a:r>
              <a:rPr lang="en-US" dirty="0"/>
              <a:t>)</a:t>
            </a:r>
          </a:p>
          <a:p>
            <a:r>
              <a:rPr lang="en-US" dirty="0"/>
              <a:t>Feature 3: Execute transactions</a:t>
            </a:r>
          </a:p>
          <a:p>
            <a:r>
              <a:rPr lang="en-US" dirty="0"/>
              <a:t>Feature 4: Monitor transactions</a:t>
            </a:r>
          </a:p>
          <a:p>
            <a:r>
              <a:rPr lang="en-US" dirty="0"/>
              <a:t>Feature 5: ……………….</a:t>
            </a:r>
          </a:p>
          <a:p>
            <a:r>
              <a:rPr lang="en-US" dirty="0"/>
              <a:t>Feature 6: ………………. (</a:t>
            </a:r>
            <a:r>
              <a:rPr lang="en-US" b="1" dirty="0"/>
              <a:t>Priority-F6</a:t>
            </a:r>
            <a:r>
              <a:rPr lang="en-US" dirty="0"/>
              <a:t>)</a:t>
            </a:r>
          </a:p>
        </p:txBody>
      </p:sp>
      <p:sp>
        <p:nvSpPr>
          <p:cNvPr id="6" name="TextBox 5">
            <a:extLst>
              <a:ext uri="{FF2B5EF4-FFF2-40B4-BE49-F238E27FC236}">
                <a16:creationId xmlns:a16="http://schemas.microsoft.com/office/drawing/2014/main" id="{CDBBAD0F-8CCB-4C94-8E5E-57F50C7E6BE6}"/>
              </a:ext>
            </a:extLst>
          </p:cNvPr>
          <p:cNvSpPr txBox="1"/>
          <p:nvPr/>
        </p:nvSpPr>
        <p:spPr>
          <a:xfrm>
            <a:off x="2964969" y="4542011"/>
            <a:ext cx="3214062" cy="584775"/>
          </a:xfrm>
          <a:prstGeom prst="rect">
            <a:avLst/>
          </a:prstGeom>
          <a:noFill/>
        </p:spPr>
        <p:txBody>
          <a:bodyPr wrap="square" rtlCol="0">
            <a:spAutoFit/>
          </a:bodyPr>
          <a:lstStyle/>
          <a:p>
            <a:pPr algn="ctr"/>
            <a:r>
              <a:rPr lang="en-US" sz="3200" dirty="0">
                <a:solidFill>
                  <a:srgbClr val="FF0000"/>
                </a:solidFill>
              </a:rPr>
              <a:t>Product Backlog</a:t>
            </a:r>
          </a:p>
        </p:txBody>
      </p:sp>
    </p:spTree>
    <p:extLst>
      <p:ext uri="{BB962C8B-B14F-4D97-AF65-F5344CB8AC3E}">
        <p14:creationId xmlns:p14="http://schemas.microsoft.com/office/powerpoint/2010/main" val="1610810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A07C14E-7A22-470F-A6E5-B659B252F761}"/>
              </a:ext>
            </a:extLst>
          </p:cNvPr>
          <p:cNvSpPr txBox="1"/>
          <p:nvPr/>
        </p:nvSpPr>
        <p:spPr>
          <a:xfrm>
            <a:off x="423567" y="2371613"/>
            <a:ext cx="3940327" cy="1754326"/>
          </a:xfrm>
          <a:prstGeom prst="rect">
            <a:avLst/>
          </a:prstGeom>
          <a:noFill/>
        </p:spPr>
        <p:txBody>
          <a:bodyPr wrap="square" rtlCol="0">
            <a:spAutoFit/>
          </a:bodyPr>
          <a:lstStyle/>
          <a:p>
            <a:r>
              <a:rPr lang="en-US" dirty="0"/>
              <a:t>Feature 1: Online app</a:t>
            </a:r>
          </a:p>
          <a:p>
            <a:r>
              <a:rPr lang="en-US" dirty="0"/>
              <a:t>Feature 2: User login</a:t>
            </a:r>
          </a:p>
          <a:p>
            <a:r>
              <a:rPr lang="en-US" dirty="0"/>
              <a:t>Feature 3: Execute transactions</a:t>
            </a:r>
          </a:p>
          <a:p>
            <a:r>
              <a:rPr lang="en-US" dirty="0"/>
              <a:t>Feature 4: Monitor transactions</a:t>
            </a:r>
          </a:p>
          <a:p>
            <a:r>
              <a:rPr lang="en-US" dirty="0"/>
              <a:t>Feature 5: ……………….</a:t>
            </a:r>
          </a:p>
          <a:p>
            <a:r>
              <a:rPr lang="en-US" dirty="0"/>
              <a:t>Feature 6: ……………….</a:t>
            </a:r>
          </a:p>
        </p:txBody>
      </p:sp>
      <p:cxnSp>
        <p:nvCxnSpPr>
          <p:cNvPr id="10" name="Straight Arrow Connector 9">
            <a:extLst>
              <a:ext uri="{FF2B5EF4-FFF2-40B4-BE49-F238E27FC236}">
                <a16:creationId xmlns:a16="http://schemas.microsoft.com/office/drawing/2014/main" id="{BBA39F9E-2A34-411C-9152-AE3648BE0C5B}"/>
              </a:ext>
            </a:extLst>
          </p:cNvPr>
          <p:cNvCxnSpPr/>
          <p:nvPr/>
        </p:nvCxnSpPr>
        <p:spPr>
          <a:xfrm>
            <a:off x="2642301" y="2591851"/>
            <a:ext cx="29008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F0316E-D747-4207-A5F9-25554B7CA397}"/>
              </a:ext>
            </a:extLst>
          </p:cNvPr>
          <p:cNvSpPr txBox="1"/>
          <p:nvPr/>
        </p:nvSpPr>
        <p:spPr>
          <a:xfrm>
            <a:off x="5543156" y="2407185"/>
            <a:ext cx="853119" cy="369332"/>
          </a:xfrm>
          <a:prstGeom prst="rect">
            <a:avLst/>
          </a:prstGeom>
          <a:noFill/>
        </p:spPr>
        <p:txBody>
          <a:bodyPr wrap="none" rtlCol="0">
            <a:spAutoFit/>
          </a:bodyPr>
          <a:lstStyle/>
          <a:p>
            <a:r>
              <a:rPr lang="en-US" dirty="0"/>
              <a:t>Story 1</a:t>
            </a:r>
          </a:p>
        </p:txBody>
      </p:sp>
      <p:cxnSp>
        <p:nvCxnSpPr>
          <p:cNvPr id="12" name="Straight Arrow Connector 11">
            <a:extLst>
              <a:ext uri="{FF2B5EF4-FFF2-40B4-BE49-F238E27FC236}">
                <a16:creationId xmlns:a16="http://schemas.microsoft.com/office/drawing/2014/main" id="{995AE791-2D2C-4DE2-A3BA-1108FE1A612E}"/>
              </a:ext>
            </a:extLst>
          </p:cNvPr>
          <p:cNvCxnSpPr>
            <a:cxnSpLocks/>
          </p:cNvCxnSpPr>
          <p:nvPr/>
        </p:nvCxnSpPr>
        <p:spPr>
          <a:xfrm>
            <a:off x="2484645" y="2827808"/>
            <a:ext cx="3323374" cy="360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D06981F-6B3C-4800-AD90-906C79544E13}"/>
              </a:ext>
            </a:extLst>
          </p:cNvPr>
          <p:cNvSpPr txBox="1"/>
          <p:nvPr/>
        </p:nvSpPr>
        <p:spPr>
          <a:xfrm>
            <a:off x="5803975" y="2985673"/>
            <a:ext cx="975197" cy="369332"/>
          </a:xfrm>
          <a:prstGeom prst="rect">
            <a:avLst/>
          </a:prstGeom>
          <a:noFill/>
        </p:spPr>
        <p:txBody>
          <a:bodyPr wrap="square" rtlCol="0">
            <a:spAutoFit/>
          </a:bodyPr>
          <a:lstStyle/>
          <a:p>
            <a:r>
              <a:rPr lang="en-US" dirty="0"/>
              <a:t>Story 2</a:t>
            </a:r>
          </a:p>
        </p:txBody>
      </p:sp>
      <p:cxnSp>
        <p:nvCxnSpPr>
          <p:cNvPr id="15" name="Straight Arrow Connector 14">
            <a:extLst>
              <a:ext uri="{FF2B5EF4-FFF2-40B4-BE49-F238E27FC236}">
                <a16:creationId xmlns:a16="http://schemas.microsoft.com/office/drawing/2014/main" id="{F268F526-A134-429F-A9FF-36F2AF0F32A6}"/>
              </a:ext>
            </a:extLst>
          </p:cNvPr>
          <p:cNvCxnSpPr>
            <a:cxnSpLocks/>
          </p:cNvCxnSpPr>
          <p:nvPr/>
        </p:nvCxnSpPr>
        <p:spPr>
          <a:xfrm>
            <a:off x="2446807" y="3923930"/>
            <a:ext cx="3323374" cy="360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1D14549-8D8D-4594-B5E7-C0762FE7E95E}"/>
              </a:ext>
            </a:extLst>
          </p:cNvPr>
          <p:cNvSpPr txBox="1"/>
          <p:nvPr/>
        </p:nvSpPr>
        <p:spPr>
          <a:xfrm>
            <a:off x="5766137" y="4081795"/>
            <a:ext cx="975197" cy="369332"/>
          </a:xfrm>
          <a:prstGeom prst="rect">
            <a:avLst/>
          </a:prstGeom>
          <a:noFill/>
        </p:spPr>
        <p:txBody>
          <a:bodyPr wrap="square" rtlCol="0">
            <a:spAutoFit/>
          </a:bodyPr>
          <a:lstStyle/>
          <a:p>
            <a:r>
              <a:rPr lang="en-US" dirty="0"/>
              <a:t>Story 6</a:t>
            </a:r>
          </a:p>
        </p:txBody>
      </p:sp>
    </p:spTree>
    <p:extLst>
      <p:ext uri="{BB962C8B-B14F-4D97-AF65-F5344CB8AC3E}">
        <p14:creationId xmlns:p14="http://schemas.microsoft.com/office/powerpoint/2010/main" val="3520576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3" y="414442"/>
            <a:ext cx="8541134" cy="882730"/>
          </a:xfrm>
        </p:spPr>
        <p:txBody>
          <a:bodyPr/>
          <a:lstStyle/>
          <a:p>
            <a:r>
              <a:rPr lang="en-US" dirty="0"/>
              <a:t>Plan-Driven &amp; Agile Development</a:t>
            </a:r>
          </a:p>
        </p:txBody>
      </p:sp>
      <p:sp>
        <p:nvSpPr>
          <p:cNvPr id="3" name="Content Placeholder 2"/>
          <p:cNvSpPr>
            <a:spLocks noGrp="1"/>
          </p:cNvSpPr>
          <p:nvPr>
            <p:ph idx="1"/>
          </p:nvPr>
        </p:nvSpPr>
        <p:spPr>
          <a:xfrm>
            <a:off x="585018" y="1297172"/>
            <a:ext cx="8133679" cy="4618312"/>
          </a:xfrm>
        </p:spPr>
        <p:txBody>
          <a:bodyPr>
            <a:noAutofit/>
          </a:bodyPr>
          <a:lstStyle/>
          <a:p>
            <a:r>
              <a:rPr lang="en-US" sz="2600" b="1" dirty="0">
                <a:solidFill>
                  <a:schemeClr val="accent2">
                    <a:lumMod val="75000"/>
                  </a:schemeClr>
                </a:solidFill>
              </a:rPr>
              <a:t>Plan-driven development</a:t>
            </a:r>
          </a:p>
          <a:p>
            <a:pPr lvl="1"/>
            <a:r>
              <a:rPr lang="en-US" sz="2600" dirty="0"/>
              <a:t>A plan-driven approach to software engineering is based around separate development stages with the outputs to be produced at each of these stages planned in advance.</a:t>
            </a:r>
          </a:p>
          <a:p>
            <a:pPr lvl="1"/>
            <a:r>
              <a:rPr lang="en-US" sz="2600" dirty="0"/>
              <a:t>Not necessarily waterfall model – plan-driven, incremental development is possible</a:t>
            </a:r>
          </a:p>
          <a:p>
            <a:pPr lvl="1"/>
            <a:r>
              <a:rPr lang="en-US" sz="2600" dirty="0"/>
              <a:t>Iteration occurs within activities. </a:t>
            </a:r>
          </a:p>
          <a:p>
            <a:r>
              <a:rPr lang="en-US" sz="2600" b="1" dirty="0">
                <a:solidFill>
                  <a:schemeClr val="accent2">
                    <a:lumMod val="75000"/>
                  </a:schemeClr>
                </a:solidFill>
              </a:rPr>
              <a:t>Agile development</a:t>
            </a:r>
          </a:p>
          <a:p>
            <a:pPr lvl="1"/>
            <a:r>
              <a:rPr lang="en-US" sz="2600" dirty="0"/>
              <a:t>Specification, design, implementation and testing are inter-leaved and the outputs from the development process are decided through a process of negotiation during the software development process.</a:t>
            </a:r>
          </a:p>
        </p:txBody>
      </p:sp>
      <p:sp>
        <p:nvSpPr>
          <p:cNvPr id="6" name="Date Placeholder 5"/>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Tree>
    <p:extLst>
      <p:ext uri="{BB962C8B-B14F-4D97-AF65-F5344CB8AC3E}">
        <p14:creationId xmlns:p14="http://schemas.microsoft.com/office/powerpoint/2010/main" val="2094794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E1D61D-421F-4665-A7D2-9CC5AD813356}"/>
              </a:ext>
            </a:extLst>
          </p:cNvPr>
          <p:cNvPicPr>
            <a:picLocks noChangeAspect="1"/>
          </p:cNvPicPr>
          <p:nvPr/>
        </p:nvPicPr>
        <p:blipFill>
          <a:blip r:embed="rId2"/>
          <a:stretch>
            <a:fillRect/>
          </a:stretch>
        </p:blipFill>
        <p:spPr>
          <a:xfrm>
            <a:off x="341849" y="1699391"/>
            <a:ext cx="4431950" cy="3605094"/>
          </a:xfrm>
          <a:prstGeom prst="rect">
            <a:avLst/>
          </a:prstGeom>
        </p:spPr>
      </p:pic>
      <p:sp>
        <p:nvSpPr>
          <p:cNvPr id="8" name="Multiplication Sign 7">
            <a:extLst>
              <a:ext uri="{FF2B5EF4-FFF2-40B4-BE49-F238E27FC236}">
                <a16:creationId xmlns:a16="http://schemas.microsoft.com/office/drawing/2014/main" id="{EB68E135-615C-4B73-976A-4E63B5B877FF}"/>
              </a:ext>
            </a:extLst>
          </p:cNvPr>
          <p:cNvSpPr/>
          <p:nvPr/>
        </p:nvSpPr>
        <p:spPr>
          <a:xfrm>
            <a:off x="699988" y="2969257"/>
            <a:ext cx="1072055" cy="168375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2FD198-7C95-4EBF-89D3-10356D1D099B}"/>
              </a:ext>
            </a:extLst>
          </p:cNvPr>
          <p:cNvSpPr txBox="1"/>
          <p:nvPr/>
        </p:nvSpPr>
        <p:spPr>
          <a:xfrm>
            <a:off x="4931454" y="2106273"/>
            <a:ext cx="4017054" cy="2862322"/>
          </a:xfrm>
          <a:prstGeom prst="rect">
            <a:avLst/>
          </a:prstGeom>
          <a:noFill/>
        </p:spPr>
        <p:txBody>
          <a:bodyPr wrap="square" rtlCol="0">
            <a:spAutoFit/>
          </a:bodyPr>
          <a:lstStyle/>
          <a:p>
            <a:r>
              <a:rPr lang="en-US" dirty="0"/>
              <a:t>Story 1:</a:t>
            </a:r>
          </a:p>
          <a:p>
            <a:r>
              <a:rPr lang="en-US" dirty="0"/>
              <a:t>Task 1: </a:t>
            </a:r>
            <a:r>
              <a:rPr lang="en-US" b="1" dirty="0"/>
              <a:t>(Estimates: # hours, risks, priority, responsible) </a:t>
            </a:r>
          </a:p>
          <a:p>
            <a:r>
              <a:rPr lang="en-US" dirty="0"/>
              <a:t>Task 2: </a:t>
            </a:r>
            <a:r>
              <a:rPr lang="en-US" b="1" dirty="0"/>
              <a:t>(Estimates: # hours, risks, priority, responsible) </a:t>
            </a:r>
            <a:endParaRPr lang="en-US" dirty="0"/>
          </a:p>
          <a:p>
            <a:r>
              <a:rPr lang="en-US" dirty="0"/>
              <a:t>Task 3: </a:t>
            </a:r>
            <a:r>
              <a:rPr lang="en-US" b="1" dirty="0"/>
              <a:t>(Estimates: # hours, risks, priority, responsible) </a:t>
            </a:r>
            <a:endParaRPr lang="en-US" dirty="0"/>
          </a:p>
          <a:p>
            <a:r>
              <a:rPr lang="en-US" dirty="0"/>
              <a:t>……..</a:t>
            </a:r>
          </a:p>
          <a:p>
            <a:r>
              <a:rPr lang="en-US" dirty="0"/>
              <a:t>Task N: </a:t>
            </a:r>
            <a:r>
              <a:rPr lang="en-US" b="1" dirty="0"/>
              <a:t>(Estimates: # hours, risks, priority, responsible) </a:t>
            </a:r>
            <a:endParaRPr lang="en-US" dirty="0"/>
          </a:p>
        </p:txBody>
      </p:sp>
    </p:spTree>
    <p:extLst>
      <p:ext uri="{BB962C8B-B14F-4D97-AF65-F5344CB8AC3E}">
        <p14:creationId xmlns:p14="http://schemas.microsoft.com/office/powerpoint/2010/main" val="1323315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5688-7748-4602-A88F-3AE57CDE16BD}"/>
              </a:ext>
            </a:extLst>
          </p:cNvPr>
          <p:cNvSpPr>
            <a:spLocks noGrp="1"/>
          </p:cNvSpPr>
          <p:nvPr>
            <p:ph type="title"/>
          </p:nvPr>
        </p:nvSpPr>
        <p:spPr>
          <a:xfrm>
            <a:off x="690313" y="219196"/>
            <a:ext cx="7973961" cy="1356360"/>
          </a:xfrm>
        </p:spPr>
        <p:txBody>
          <a:bodyPr/>
          <a:lstStyle/>
          <a:p>
            <a:pPr algn="ctr"/>
            <a:r>
              <a:rPr lang="en-US" dirty="0"/>
              <a:t>Features and Stories</a:t>
            </a:r>
          </a:p>
        </p:txBody>
      </p:sp>
      <p:sp>
        <p:nvSpPr>
          <p:cNvPr id="4" name="Date Placeholder 3">
            <a:extLst>
              <a:ext uri="{FF2B5EF4-FFF2-40B4-BE49-F238E27FC236}">
                <a16:creationId xmlns:a16="http://schemas.microsoft.com/office/drawing/2014/main" id="{291D06C7-999B-471A-9D5A-89111055EE0F}"/>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6B0DF28B-D537-4045-BE67-774C018C3FA3}"/>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E2FB8BD8-9616-48EB-99AA-0D571F18A4DA}"/>
              </a:ext>
            </a:extLst>
          </p:cNvPr>
          <p:cNvSpPr>
            <a:spLocks noGrp="1"/>
          </p:cNvSpPr>
          <p:nvPr>
            <p:ph type="sldNum" sz="quarter" idx="12"/>
          </p:nvPr>
        </p:nvSpPr>
        <p:spPr/>
        <p:txBody>
          <a:bodyPr/>
          <a:lstStyle/>
          <a:p>
            <a:pPr>
              <a:defRPr/>
            </a:pPr>
            <a:fld id="{EAB5BBF0-B782-3644-AFE1-10103AC25370}" type="slidenum">
              <a:rPr lang="en-US" smtClean="0"/>
              <a:pPr>
                <a:defRPr/>
              </a:pPr>
              <a:t>81</a:t>
            </a:fld>
            <a:endParaRPr lang="en-US"/>
          </a:p>
        </p:txBody>
      </p:sp>
      <p:sp>
        <p:nvSpPr>
          <p:cNvPr id="7" name="TextBox 6">
            <a:extLst>
              <a:ext uri="{FF2B5EF4-FFF2-40B4-BE49-F238E27FC236}">
                <a16:creationId xmlns:a16="http://schemas.microsoft.com/office/drawing/2014/main" id="{5F11B0F7-C849-4A7E-BA1B-4BD776B96A95}"/>
              </a:ext>
            </a:extLst>
          </p:cNvPr>
          <p:cNvSpPr txBox="1"/>
          <p:nvPr/>
        </p:nvSpPr>
        <p:spPr>
          <a:xfrm>
            <a:off x="1899743" y="1243988"/>
            <a:ext cx="4413388" cy="2031325"/>
          </a:xfrm>
          <a:prstGeom prst="rect">
            <a:avLst/>
          </a:prstGeom>
          <a:noFill/>
        </p:spPr>
        <p:txBody>
          <a:bodyPr wrap="none" rtlCol="0">
            <a:spAutoFit/>
          </a:bodyPr>
          <a:lstStyle/>
          <a:p>
            <a:r>
              <a:rPr lang="en-US" dirty="0"/>
              <a:t>Story 1      (Priority + Risk + Estimate (hours))</a:t>
            </a:r>
          </a:p>
          <a:p>
            <a:r>
              <a:rPr lang="en-US" dirty="0"/>
              <a:t>Story 2      (Priority + Risk + Estimate (hours))</a:t>
            </a:r>
          </a:p>
          <a:p>
            <a:r>
              <a:rPr lang="en-US" dirty="0"/>
              <a:t>Story 3       (Priority + Risk + Estimate (hours))</a:t>
            </a:r>
          </a:p>
          <a:p>
            <a:r>
              <a:rPr lang="en-US" dirty="0"/>
              <a:t>…..</a:t>
            </a:r>
          </a:p>
          <a:p>
            <a:r>
              <a:rPr lang="en-US" dirty="0"/>
              <a:t>……</a:t>
            </a:r>
          </a:p>
          <a:p>
            <a:r>
              <a:rPr lang="en-US" dirty="0"/>
              <a:t>…….</a:t>
            </a:r>
          </a:p>
          <a:p>
            <a:r>
              <a:rPr lang="en-US" dirty="0"/>
              <a:t>Story N      (Priority + Risk + Estimate (hours))</a:t>
            </a:r>
          </a:p>
        </p:txBody>
      </p:sp>
      <p:grpSp>
        <p:nvGrpSpPr>
          <p:cNvPr id="10" name="Group 9">
            <a:extLst>
              <a:ext uri="{FF2B5EF4-FFF2-40B4-BE49-F238E27FC236}">
                <a16:creationId xmlns:a16="http://schemas.microsoft.com/office/drawing/2014/main" id="{107A50AC-FDCC-4495-B72B-34048A3D0FDF}"/>
              </a:ext>
            </a:extLst>
          </p:cNvPr>
          <p:cNvGrpSpPr/>
          <p:nvPr/>
        </p:nvGrpSpPr>
        <p:grpSpPr>
          <a:xfrm>
            <a:off x="450216" y="3703434"/>
            <a:ext cx="8101001" cy="1902972"/>
            <a:chOff x="450216" y="3703434"/>
            <a:chExt cx="8101001" cy="1902972"/>
          </a:xfrm>
        </p:grpSpPr>
        <p:sp>
          <p:nvSpPr>
            <p:cNvPr id="13" name="TextBox 12">
              <a:extLst>
                <a:ext uri="{FF2B5EF4-FFF2-40B4-BE49-F238E27FC236}">
                  <a16:creationId xmlns:a16="http://schemas.microsoft.com/office/drawing/2014/main" id="{42827E82-BEC7-4243-A37C-F14B95A15095}"/>
                </a:ext>
              </a:extLst>
            </p:cNvPr>
            <p:cNvSpPr txBox="1"/>
            <p:nvPr/>
          </p:nvSpPr>
          <p:spPr>
            <a:xfrm>
              <a:off x="1392719" y="3757696"/>
              <a:ext cx="675861" cy="369332"/>
            </a:xfrm>
            <a:prstGeom prst="rect">
              <a:avLst/>
            </a:prstGeom>
            <a:noFill/>
          </p:spPr>
          <p:txBody>
            <a:bodyPr wrap="square">
              <a:spAutoFit/>
            </a:bodyPr>
            <a:lstStyle/>
            <a:p>
              <a:r>
                <a:rPr lang="en-US" b="1" dirty="0">
                  <a:solidFill>
                    <a:srgbClr val="FF0000"/>
                  </a:solidFill>
                </a:rPr>
                <a:t>Who</a:t>
              </a:r>
            </a:p>
          </p:txBody>
        </p:sp>
        <p:sp>
          <p:nvSpPr>
            <p:cNvPr id="15" name="TextBox 14">
              <a:extLst>
                <a:ext uri="{FF2B5EF4-FFF2-40B4-BE49-F238E27FC236}">
                  <a16:creationId xmlns:a16="http://schemas.microsoft.com/office/drawing/2014/main" id="{B6AD4570-D095-408D-B355-198F0BB07FC7}"/>
                </a:ext>
              </a:extLst>
            </p:cNvPr>
            <p:cNvSpPr txBox="1"/>
            <p:nvPr/>
          </p:nvSpPr>
          <p:spPr>
            <a:xfrm>
              <a:off x="2292984" y="3765149"/>
              <a:ext cx="848603" cy="369332"/>
            </a:xfrm>
            <a:prstGeom prst="rect">
              <a:avLst/>
            </a:prstGeom>
            <a:noFill/>
          </p:spPr>
          <p:txBody>
            <a:bodyPr wrap="square">
              <a:spAutoFit/>
            </a:bodyPr>
            <a:lstStyle/>
            <a:p>
              <a:r>
                <a:rPr lang="en-US" b="1" dirty="0">
                  <a:solidFill>
                    <a:srgbClr val="FF0000"/>
                  </a:solidFill>
                </a:rPr>
                <a:t>What</a:t>
              </a:r>
            </a:p>
          </p:txBody>
        </p:sp>
        <p:sp>
          <p:nvSpPr>
            <p:cNvPr id="17" name="TextBox 16">
              <a:extLst>
                <a:ext uri="{FF2B5EF4-FFF2-40B4-BE49-F238E27FC236}">
                  <a16:creationId xmlns:a16="http://schemas.microsoft.com/office/drawing/2014/main" id="{767166F3-DB91-414D-A47A-F0B802E2B9EC}"/>
                </a:ext>
              </a:extLst>
            </p:cNvPr>
            <p:cNvSpPr txBox="1"/>
            <p:nvPr/>
          </p:nvSpPr>
          <p:spPr>
            <a:xfrm>
              <a:off x="6075890" y="3703434"/>
              <a:ext cx="848603" cy="369332"/>
            </a:xfrm>
            <a:prstGeom prst="rect">
              <a:avLst/>
            </a:prstGeom>
            <a:noFill/>
          </p:spPr>
          <p:txBody>
            <a:bodyPr wrap="square">
              <a:spAutoFit/>
            </a:bodyPr>
            <a:lstStyle/>
            <a:p>
              <a:r>
                <a:rPr lang="en-US" b="1" dirty="0">
                  <a:solidFill>
                    <a:srgbClr val="FF0000"/>
                  </a:solidFill>
                </a:rPr>
                <a:t>Why</a:t>
              </a:r>
            </a:p>
          </p:txBody>
        </p:sp>
        <p:grpSp>
          <p:nvGrpSpPr>
            <p:cNvPr id="8" name="Group 7">
              <a:extLst>
                <a:ext uri="{FF2B5EF4-FFF2-40B4-BE49-F238E27FC236}">
                  <a16:creationId xmlns:a16="http://schemas.microsoft.com/office/drawing/2014/main" id="{B9117018-DF18-4AD0-AB83-2B95F5529546}"/>
                </a:ext>
              </a:extLst>
            </p:cNvPr>
            <p:cNvGrpSpPr/>
            <p:nvPr/>
          </p:nvGrpSpPr>
          <p:grpSpPr>
            <a:xfrm>
              <a:off x="450216" y="3972181"/>
              <a:ext cx="8101001" cy="1634225"/>
              <a:chOff x="450216" y="3972181"/>
              <a:chExt cx="8101001" cy="1634225"/>
            </a:xfrm>
          </p:grpSpPr>
          <p:sp>
            <p:nvSpPr>
              <p:cNvPr id="9" name="TextBox 8">
                <a:extLst>
                  <a:ext uri="{FF2B5EF4-FFF2-40B4-BE49-F238E27FC236}">
                    <a16:creationId xmlns:a16="http://schemas.microsoft.com/office/drawing/2014/main" id="{87A8B861-1377-41FF-80B8-D46C7D706245}"/>
                  </a:ext>
                </a:extLst>
              </p:cNvPr>
              <p:cNvSpPr txBox="1"/>
              <p:nvPr/>
            </p:nvSpPr>
            <p:spPr>
              <a:xfrm>
                <a:off x="3023499" y="5144741"/>
                <a:ext cx="3160417" cy="461665"/>
              </a:xfrm>
              <a:prstGeom prst="rect">
                <a:avLst/>
              </a:prstGeom>
              <a:noFill/>
            </p:spPr>
            <p:txBody>
              <a:bodyPr wrap="none" rtlCol="0">
                <a:spAutoFit/>
              </a:bodyPr>
              <a:lstStyle/>
              <a:p>
                <a:r>
                  <a:rPr lang="en-US" sz="2400" b="1" dirty="0"/>
                  <a:t>Feature F2: User Login</a:t>
                </a:r>
              </a:p>
            </p:txBody>
          </p:sp>
          <p:sp>
            <p:nvSpPr>
              <p:cNvPr id="11" name="TextBox 10">
                <a:extLst>
                  <a:ext uri="{FF2B5EF4-FFF2-40B4-BE49-F238E27FC236}">
                    <a16:creationId xmlns:a16="http://schemas.microsoft.com/office/drawing/2014/main" id="{3C41E23A-A450-4173-A986-82AF019EBB67}"/>
                  </a:ext>
                </a:extLst>
              </p:cNvPr>
              <p:cNvSpPr txBox="1"/>
              <p:nvPr/>
            </p:nvSpPr>
            <p:spPr>
              <a:xfrm>
                <a:off x="450216" y="3972181"/>
                <a:ext cx="7471404" cy="369332"/>
              </a:xfrm>
              <a:prstGeom prst="rect">
                <a:avLst/>
              </a:prstGeom>
              <a:noFill/>
            </p:spPr>
            <p:txBody>
              <a:bodyPr wrap="none" rtlCol="0">
                <a:spAutoFit/>
              </a:bodyPr>
              <a:lstStyle/>
              <a:p>
                <a:r>
                  <a:rPr lang="en-US" dirty="0"/>
                  <a:t>Story 1: A user can register into the online banking system to be able to use it</a:t>
                </a:r>
              </a:p>
            </p:txBody>
          </p:sp>
          <p:sp>
            <p:nvSpPr>
              <p:cNvPr id="19" name="TextBox 18">
                <a:extLst>
                  <a:ext uri="{FF2B5EF4-FFF2-40B4-BE49-F238E27FC236}">
                    <a16:creationId xmlns:a16="http://schemas.microsoft.com/office/drawing/2014/main" id="{34D65EB2-7AD1-4CC1-8454-07078C269CCC}"/>
                  </a:ext>
                </a:extLst>
              </p:cNvPr>
              <p:cNvSpPr txBox="1"/>
              <p:nvPr/>
            </p:nvSpPr>
            <p:spPr>
              <a:xfrm>
                <a:off x="463884" y="4338991"/>
                <a:ext cx="7226145" cy="369332"/>
              </a:xfrm>
              <a:prstGeom prst="rect">
                <a:avLst/>
              </a:prstGeom>
              <a:noFill/>
            </p:spPr>
            <p:txBody>
              <a:bodyPr wrap="none" rtlCol="0">
                <a:spAutoFit/>
              </a:bodyPr>
              <a:lstStyle/>
              <a:p>
                <a:r>
                  <a:rPr lang="en-US" dirty="0"/>
                  <a:t>Story 2: A user can login into the online banking system to be able to use it</a:t>
                </a:r>
              </a:p>
            </p:txBody>
          </p:sp>
          <p:sp>
            <p:nvSpPr>
              <p:cNvPr id="21" name="TextBox 20">
                <a:extLst>
                  <a:ext uri="{FF2B5EF4-FFF2-40B4-BE49-F238E27FC236}">
                    <a16:creationId xmlns:a16="http://schemas.microsoft.com/office/drawing/2014/main" id="{2E619FCC-DE59-4058-9A66-9AFF314E82A3}"/>
                  </a:ext>
                </a:extLst>
              </p:cNvPr>
              <p:cNvSpPr txBox="1"/>
              <p:nvPr/>
            </p:nvSpPr>
            <p:spPr>
              <a:xfrm>
                <a:off x="463884" y="4707170"/>
                <a:ext cx="8087333" cy="646331"/>
              </a:xfrm>
              <a:prstGeom prst="rect">
                <a:avLst/>
              </a:prstGeom>
              <a:noFill/>
            </p:spPr>
            <p:txBody>
              <a:bodyPr wrap="square" rtlCol="0">
                <a:spAutoFit/>
              </a:bodyPr>
              <a:lstStyle/>
              <a:p>
                <a:r>
                  <a:rPr lang="en-US" dirty="0"/>
                  <a:t>Story 3: A user can retrieve his/her login credentials to regain access  to the online banking system</a:t>
                </a:r>
              </a:p>
            </p:txBody>
          </p:sp>
        </p:grpSp>
      </p:grpSp>
      <p:grpSp>
        <p:nvGrpSpPr>
          <p:cNvPr id="14" name="Group 13">
            <a:extLst>
              <a:ext uri="{FF2B5EF4-FFF2-40B4-BE49-F238E27FC236}">
                <a16:creationId xmlns:a16="http://schemas.microsoft.com/office/drawing/2014/main" id="{60AA5BE3-05B8-4A2B-8A1B-9128A61860ED}"/>
              </a:ext>
            </a:extLst>
          </p:cNvPr>
          <p:cNvGrpSpPr/>
          <p:nvPr/>
        </p:nvGrpSpPr>
        <p:grpSpPr>
          <a:xfrm>
            <a:off x="603493" y="5686334"/>
            <a:ext cx="8395464" cy="663781"/>
            <a:chOff x="603493" y="5686334"/>
            <a:chExt cx="8395464" cy="663781"/>
          </a:xfrm>
        </p:grpSpPr>
        <p:sp>
          <p:nvSpPr>
            <p:cNvPr id="16" name="TextBox 15">
              <a:extLst>
                <a:ext uri="{FF2B5EF4-FFF2-40B4-BE49-F238E27FC236}">
                  <a16:creationId xmlns:a16="http://schemas.microsoft.com/office/drawing/2014/main" id="{D29D05D8-55F0-4F7E-9C08-391FD8C47ADF}"/>
                </a:ext>
              </a:extLst>
            </p:cNvPr>
            <p:cNvSpPr txBox="1"/>
            <p:nvPr/>
          </p:nvSpPr>
          <p:spPr>
            <a:xfrm>
              <a:off x="1359607" y="5980783"/>
              <a:ext cx="4953524" cy="369332"/>
            </a:xfrm>
            <a:prstGeom prst="rect">
              <a:avLst/>
            </a:prstGeom>
            <a:noFill/>
          </p:spPr>
          <p:txBody>
            <a:bodyPr wrap="square">
              <a:spAutoFit/>
            </a:bodyPr>
            <a:lstStyle/>
            <a:p>
              <a:r>
                <a:rPr lang="en-US" dirty="0"/>
                <a:t>https://www.solutioneers.co.uk/user-stories/</a:t>
              </a:r>
            </a:p>
          </p:txBody>
        </p:sp>
        <p:sp>
          <p:nvSpPr>
            <p:cNvPr id="20" name="TextBox 19">
              <a:extLst>
                <a:ext uri="{FF2B5EF4-FFF2-40B4-BE49-F238E27FC236}">
                  <a16:creationId xmlns:a16="http://schemas.microsoft.com/office/drawing/2014/main" id="{2FD7AB7E-953F-4AAD-AD18-67C52EA870D2}"/>
                </a:ext>
              </a:extLst>
            </p:cNvPr>
            <p:cNvSpPr txBox="1"/>
            <p:nvPr/>
          </p:nvSpPr>
          <p:spPr>
            <a:xfrm>
              <a:off x="603493" y="5686334"/>
              <a:ext cx="8395464" cy="369332"/>
            </a:xfrm>
            <a:prstGeom prst="rect">
              <a:avLst/>
            </a:prstGeom>
            <a:noFill/>
          </p:spPr>
          <p:txBody>
            <a:bodyPr wrap="square">
              <a:spAutoFit/>
            </a:bodyPr>
            <a:lstStyle/>
            <a:p>
              <a:pPr fontAlgn="base"/>
              <a:r>
                <a:rPr lang="en-US" b="1" dirty="0">
                  <a:effectLst/>
                  <a:latin typeface="Geomanist"/>
                </a:rPr>
                <a:t>19 Tips for Writing Better User Stories (2020 Update)</a:t>
              </a:r>
            </a:p>
          </p:txBody>
        </p:sp>
      </p:grpSp>
    </p:spTree>
    <p:extLst>
      <p:ext uri="{BB962C8B-B14F-4D97-AF65-F5344CB8AC3E}">
        <p14:creationId xmlns:p14="http://schemas.microsoft.com/office/powerpoint/2010/main" val="96851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58F6C9-8591-477D-A26E-FF6A2C91BEB7}"/>
              </a:ext>
            </a:extLst>
          </p:cNvPr>
          <p:cNvPicPr>
            <a:picLocks noChangeAspect="1"/>
          </p:cNvPicPr>
          <p:nvPr/>
        </p:nvPicPr>
        <p:blipFill>
          <a:blip r:embed="rId2"/>
          <a:stretch>
            <a:fillRect/>
          </a:stretch>
        </p:blipFill>
        <p:spPr>
          <a:xfrm>
            <a:off x="271167" y="750783"/>
            <a:ext cx="8601666" cy="5359859"/>
          </a:xfrm>
          <a:prstGeom prst="rect">
            <a:avLst/>
          </a:prstGeom>
        </p:spPr>
      </p:pic>
    </p:spTree>
    <p:extLst>
      <p:ext uri="{BB962C8B-B14F-4D97-AF65-F5344CB8AC3E}">
        <p14:creationId xmlns:p14="http://schemas.microsoft.com/office/powerpoint/2010/main" val="35175629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1855FD-4FFC-4324-BAFD-9671A547E91F}"/>
              </a:ext>
            </a:extLst>
          </p:cNvPr>
          <p:cNvPicPr>
            <a:picLocks noChangeAspect="1"/>
          </p:cNvPicPr>
          <p:nvPr/>
        </p:nvPicPr>
        <p:blipFill>
          <a:blip r:embed="rId2"/>
          <a:stretch>
            <a:fillRect/>
          </a:stretch>
        </p:blipFill>
        <p:spPr>
          <a:xfrm>
            <a:off x="481669" y="723243"/>
            <a:ext cx="4333875" cy="5600700"/>
          </a:xfrm>
          <a:prstGeom prst="rect">
            <a:avLst/>
          </a:prstGeom>
        </p:spPr>
      </p:pic>
      <p:pic>
        <p:nvPicPr>
          <p:cNvPr id="8" name="Picture 7">
            <a:extLst>
              <a:ext uri="{FF2B5EF4-FFF2-40B4-BE49-F238E27FC236}">
                <a16:creationId xmlns:a16="http://schemas.microsoft.com/office/drawing/2014/main" id="{2A5FFC1E-0C60-4283-9B61-975DA86083FB}"/>
              </a:ext>
            </a:extLst>
          </p:cNvPr>
          <p:cNvPicPr>
            <a:picLocks noChangeAspect="1"/>
          </p:cNvPicPr>
          <p:nvPr/>
        </p:nvPicPr>
        <p:blipFill>
          <a:blip r:embed="rId3"/>
          <a:stretch>
            <a:fillRect/>
          </a:stretch>
        </p:blipFill>
        <p:spPr>
          <a:xfrm>
            <a:off x="4815544" y="2611131"/>
            <a:ext cx="3961215" cy="2616715"/>
          </a:xfrm>
          <a:prstGeom prst="rect">
            <a:avLst/>
          </a:prstGeom>
        </p:spPr>
      </p:pic>
    </p:spTree>
    <p:extLst>
      <p:ext uri="{BB962C8B-B14F-4D97-AF65-F5344CB8AC3E}">
        <p14:creationId xmlns:p14="http://schemas.microsoft.com/office/powerpoint/2010/main" val="18015514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95C5E4-8712-494B-928E-6FA8B2860C36}"/>
              </a:ext>
            </a:extLst>
          </p:cNvPr>
          <p:cNvPicPr>
            <a:picLocks noChangeAspect="1"/>
          </p:cNvPicPr>
          <p:nvPr/>
        </p:nvPicPr>
        <p:blipFill>
          <a:blip r:embed="rId2"/>
          <a:stretch>
            <a:fillRect/>
          </a:stretch>
        </p:blipFill>
        <p:spPr>
          <a:xfrm>
            <a:off x="381525" y="826463"/>
            <a:ext cx="8571453" cy="5416682"/>
          </a:xfrm>
          <a:prstGeom prst="rect">
            <a:avLst/>
          </a:prstGeom>
        </p:spPr>
      </p:pic>
    </p:spTree>
    <p:extLst>
      <p:ext uri="{BB962C8B-B14F-4D97-AF65-F5344CB8AC3E}">
        <p14:creationId xmlns:p14="http://schemas.microsoft.com/office/powerpoint/2010/main" val="1058153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B1E2-D6E8-4DBC-B330-359FEDC47E6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74DEAADC-6C23-40D4-958E-F9873E5EB32D}"/>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EE9FF3D8-83F9-40FC-BC99-1B80821C6336}"/>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7097EAF1-649B-4680-BF3E-91C07ED5B6CF}"/>
              </a:ext>
            </a:extLst>
          </p:cNvPr>
          <p:cNvSpPr>
            <a:spLocks noGrp="1"/>
          </p:cNvSpPr>
          <p:nvPr>
            <p:ph type="sldNum" sz="quarter" idx="12"/>
          </p:nvPr>
        </p:nvSpPr>
        <p:spPr/>
        <p:txBody>
          <a:bodyPr/>
          <a:lstStyle/>
          <a:p>
            <a:pPr>
              <a:defRPr/>
            </a:pPr>
            <a:fld id="{EAB5BBF0-B782-3644-AFE1-10103AC25370}" type="slidenum">
              <a:rPr lang="en-US" smtClean="0"/>
              <a:pPr>
                <a:defRPr/>
              </a:pPr>
              <a:t>85</a:t>
            </a:fld>
            <a:endParaRPr lang="en-US"/>
          </a:p>
        </p:txBody>
      </p:sp>
      <p:sp>
        <p:nvSpPr>
          <p:cNvPr id="8" name="TextBox 7">
            <a:extLst>
              <a:ext uri="{FF2B5EF4-FFF2-40B4-BE49-F238E27FC236}">
                <a16:creationId xmlns:a16="http://schemas.microsoft.com/office/drawing/2014/main" id="{14FBC4DA-4B01-411F-B06A-50ED3B0B8D77}"/>
              </a:ext>
            </a:extLst>
          </p:cNvPr>
          <p:cNvSpPr txBox="1"/>
          <p:nvPr/>
        </p:nvSpPr>
        <p:spPr>
          <a:xfrm>
            <a:off x="2287524" y="1858865"/>
            <a:ext cx="4176528" cy="2585323"/>
          </a:xfrm>
          <a:prstGeom prst="rect">
            <a:avLst/>
          </a:prstGeom>
          <a:noFill/>
        </p:spPr>
        <p:txBody>
          <a:bodyPr wrap="none" rtlCol="0">
            <a:spAutoFit/>
          </a:bodyPr>
          <a:lstStyle/>
          <a:p>
            <a:pPr algn="ctr"/>
            <a:r>
              <a:rPr lang="en-US" b="1" dirty="0"/>
              <a:t>SCRUM CEREMONY (SCRUM MEETING)</a:t>
            </a:r>
          </a:p>
          <a:p>
            <a:endParaRPr lang="en-US" dirty="0"/>
          </a:p>
          <a:p>
            <a:r>
              <a:rPr lang="en-US" dirty="0"/>
              <a:t>Story 1     Sprint 2</a:t>
            </a:r>
          </a:p>
          <a:p>
            <a:r>
              <a:rPr lang="en-US" dirty="0"/>
              <a:t>Story 2     Sprint 1</a:t>
            </a:r>
          </a:p>
          <a:p>
            <a:r>
              <a:rPr lang="en-US" dirty="0"/>
              <a:t>Story 3     Sprint 1</a:t>
            </a:r>
          </a:p>
          <a:p>
            <a:r>
              <a:rPr lang="en-US" dirty="0"/>
              <a:t>…..</a:t>
            </a:r>
          </a:p>
          <a:p>
            <a:r>
              <a:rPr lang="en-US" dirty="0"/>
              <a:t>……</a:t>
            </a:r>
          </a:p>
          <a:p>
            <a:r>
              <a:rPr lang="en-US" dirty="0"/>
              <a:t>…….</a:t>
            </a:r>
          </a:p>
          <a:p>
            <a:r>
              <a:rPr lang="en-US" dirty="0"/>
              <a:t>Story N    Sprint 3</a:t>
            </a:r>
          </a:p>
        </p:txBody>
      </p:sp>
    </p:spTree>
    <p:extLst>
      <p:ext uri="{BB962C8B-B14F-4D97-AF65-F5344CB8AC3E}">
        <p14:creationId xmlns:p14="http://schemas.microsoft.com/office/powerpoint/2010/main" val="36025588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B1E2-D6E8-4DBC-B330-359FEDC47E6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74DEAADC-6C23-40D4-958E-F9873E5EB32D}"/>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EE9FF3D8-83F9-40FC-BC99-1B80821C6336}"/>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7097EAF1-649B-4680-BF3E-91C07ED5B6CF}"/>
              </a:ext>
            </a:extLst>
          </p:cNvPr>
          <p:cNvSpPr>
            <a:spLocks noGrp="1"/>
          </p:cNvSpPr>
          <p:nvPr>
            <p:ph type="sldNum" sz="quarter" idx="12"/>
          </p:nvPr>
        </p:nvSpPr>
        <p:spPr/>
        <p:txBody>
          <a:bodyPr/>
          <a:lstStyle/>
          <a:p>
            <a:pPr>
              <a:defRPr/>
            </a:pPr>
            <a:fld id="{EAB5BBF0-B782-3644-AFE1-10103AC25370}" type="slidenum">
              <a:rPr lang="en-US" smtClean="0"/>
              <a:pPr>
                <a:defRPr/>
              </a:pPr>
              <a:t>86</a:t>
            </a:fld>
            <a:endParaRPr lang="en-US"/>
          </a:p>
        </p:txBody>
      </p:sp>
      <p:sp>
        <p:nvSpPr>
          <p:cNvPr id="3" name="TextBox 2">
            <a:extLst>
              <a:ext uri="{FF2B5EF4-FFF2-40B4-BE49-F238E27FC236}">
                <a16:creationId xmlns:a16="http://schemas.microsoft.com/office/drawing/2014/main" id="{89F9CE40-CAA8-4471-9572-DA9D1A3D1676}"/>
              </a:ext>
            </a:extLst>
          </p:cNvPr>
          <p:cNvSpPr txBox="1"/>
          <p:nvPr/>
        </p:nvSpPr>
        <p:spPr>
          <a:xfrm>
            <a:off x="142267" y="1749973"/>
            <a:ext cx="8806241" cy="3416320"/>
          </a:xfrm>
          <a:prstGeom prst="rect">
            <a:avLst/>
          </a:prstGeom>
          <a:noFill/>
        </p:spPr>
        <p:txBody>
          <a:bodyPr wrap="square" rtlCol="0">
            <a:spAutoFit/>
          </a:bodyPr>
          <a:lstStyle/>
          <a:p>
            <a:r>
              <a:rPr lang="en-US" dirty="0"/>
              <a:t>Story 3: A user can retrieve his/her login credentials to regain access  to the online banking system</a:t>
            </a:r>
          </a:p>
          <a:p>
            <a:endParaRPr lang="en-US" dirty="0"/>
          </a:p>
          <a:p>
            <a:r>
              <a:rPr lang="en-US" dirty="0"/>
              <a:t>Task 1: Build the user interface --- </a:t>
            </a:r>
            <a:r>
              <a:rPr lang="en-US" dirty="0" err="1"/>
              <a:t>Azzouz</a:t>
            </a:r>
            <a:r>
              <a:rPr lang="en-US" dirty="0"/>
              <a:t> [ DEV ]  (</a:t>
            </a:r>
            <a:r>
              <a:rPr lang="en-US" b="1" dirty="0"/>
              <a:t>8</a:t>
            </a:r>
            <a:r>
              <a:rPr lang="en-US" dirty="0"/>
              <a:t>)     5</a:t>
            </a:r>
          </a:p>
          <a:p>
            <a:r>
              <a:rPr lang="en-US" dirty="0"/>
              <a:t>                                                                      Khaled [QA]   (</a:t>
            </a:r>
            <a:r>
              <a:rPr lang="en-US" b="1" dirty="0"/>
              <a:t>34</a:t>
            </a:r>
            <a:r>
              <a:rPr lang="en-US" dirty="0"/>
              <a:t>)    11     (AVERAGE OR MAJORITY)</a:t>
            </a:r>
          </a:p>
          <a:p>
            <a:endParaRPr lang="en-US" dirty="0"/>
          </a:p>
          <a:p>
            <a:r>
              <a:rPr lang="en-US" dirty="0"/>
              <a:t>SPRINT PLANNING</a:t>
            </a:r>
          </a:p>
          <a:p>
            <a:endParaRPr lang="en-US" dirty="0"/>
          </a:p>
          <a:p>
            <a:r>
              <a:rPr lang="en-US" dirty="0"/>
              <a:t>DEFINITION OF READY (DOR) :  </a:t>
            </a:r>
          </a:p>
          <a:p>
            <a:endParaRPr lang="en-US" dirty="0"/>
          </a:p>
          <a:p>
            <a:r>
              <a:rPr lang="en-US" dirty="0"/>
              <a:t>DEV                                                                                QA</a:t>
            </a:r>
          </a:p>
          <a:p>
            <a:r>
              <a:rPr lang="en-US" dirty="0"/>
              <a:t>Understand/review Story                                       test plan </a:t>
            </a:r>
          </a:p>
        </p:txBody>
      </p:sp>
    </p:spTree>
    <p:extLst>
      <p:ext uri="{BB962C8B-B14F-4D97-AF65-F5344CB8AC3E}">
        <p14:creationId xmlns:p14="http://schemas.microsoft.com/office/powerpoint/2010/main" val="6739361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A53F5C-FC6F-4234-B631-D7B683F2784A}"/>
              </a:ext>
            </a:extLst>
          </p:cNvPr>
          <p:cNvPicPr>
            <a:picLocks noChangeAspect="1"/>
          </p:cNvPicPr>
          <p:nvPr/>
        </p:nvPicPr>
        <p:blipFill>
          <a:blip r:embed="rId2"/>
          <a:stretch>
            <a:fillRect/>
          </a:stretch>
        </p:blipFill>
        <p:spPr>
          <a:xfrm>
            <a:off x="2348027" y="609272"/>
            <a:ext cx="1343025" cy="1162050"/>
          </a:xfrm>
          <a:prstGeom prst="rect">
            <a:avLst/>
          </a:prstGeom>
        </p:spPr>
      </p:pic>
      <p:pic>
        <p:nvPicPr>
          <p:cNvPr id="9" name="Picture 8">
            <a:extLst>
              <a:ext uri="{FF2B5EF4-FFF2-40B4-BE49-F238E27FC236}">
                <a16:creationId xmlns:a16="http://schemas.microsoft.com/office/drawing/2014/main" id="{D5704067-031F-449A-ADDF-55D2C67D18A6}"/>
              </a:ext>
            </a:extLst>
          </p:cNvPr>
          <p:cNvPicPr>
            <a:picLocks noChangeAspect="1"/>
          </p:cNvPicPr>
          <p:nvPr/>
        </p:nvPicPr>
        <p:blipFill>
          <a:blip r:embed="rId3"/>
          <a:stretch>
            <a:fillRect/>
          </a:stretch>
        </p:blipFill>
        <p:spPr>
          <a:xfrm>
            <a:off x="800888" y="2440735"/>
            <a:ext cx="3094278" cy="2388275"/>
          </a:xfrm>
          <a:prstGeom prst="rect">
            <a:avLst/>
          </a:prstGeom>
        </p:spPr>
      </p:pic>
      <p:pic>
        <p:nvPicPr>
          <p:cNvPr id="10" name="Picture 9">
            <a:extLst>
              <a:ext uri="{FF2B5EF4-FFF2-40B4-BE49-F238E27FC236}">
                <a16:creationId xmlns:a16="http://schemas.microsoft.com/office/drawing/2014/main" id="{D493438B-2A55-44F9-9417-A8BCCA159945}"/>
              </a:ext>
            </a:extLst>
          </p:cNvPr>
          <p:cNvPicPr>
            <a:picLocks noChangeAspect="1"/>
          </p:cNvPicPr>
          <p:nvPr/>
        </p:nvPicPr>
        <p:blipFill>
          <a:blip r:embed="rId4"/>
          <a:stretch>
            <a:fillRect/>
          </a:stretch>
        </p:blipFill>
        <p:spPr>
          <a:xfrm>
            <a:off x="5297214" y="2747292"/>
            <a:ext cx="1984926" cy="1543177"/>
          </a:xfrm>
          <a:prstGeom prst="rect">
            <a:avLst/>
          </a:prstGeom>
        </p:spPr>
      </p:pic>
      <p:sp>
        <p:nvSpPr>
          <p:cNvPr id="11" name="TextBox 10">
            <a:extLst>
              <a:ext uri="{FF2B5EF4-FFF2-40B4-BE49-F238E27FC236}">
                <a16:creationId xmlns:a16="http://schemas.microsoft.com/office/drawing/2014/main" id="{4E019DAC-359A-4F23-8E1F-5D4B65C6D1C6}"/>
              </a:ext>
            </a:extLst>
          </p:cNvPr>
          <p:cNvSpPr txBox="1"/>
          <p:nvPr/>
        </p:nvSpPr>
        <p:spPr>
          <a:xfrm>
            <a:off x="2024293" y="5173235"/>
            <a:ext cx="5000471" cy="369332"/>
          </a:xfrm>
          <a:prstGeom prst="rect">
            <a:avLst/>
          </a:prstGeom>
          <a:noFill/>
        </p:spPr>
        <p:txBody>
          <a:bodyPr wrap="none" rtlCol="0">
            <a:spAutoFit/>
          </a:bodyPr>
          <a:lstStyle/>
          <a:p>
            <a:r>
              <a:rPr lang="en-US" dirty="0"/>
              <a:t>DAILY SCRUM MEETING (15 minutes – STANDING)</a:t>
            </a:r>
          </a:p>
        </p:txBody>
      </p:sp>
      <p:sp>
        <p:nvSpPr>
          <p:cNvPr id="13" name="TextBox 12">
            <a:extLst>
              <a:ext uri="{FF2B5EF4-FFF2-40B4-BE49-F238E27FC236}">
                <a16:creationId xmlns:a16="http://schemas.microsoft.com/office/drawing/2014/main" id="{21852B64-D405-4351-B821-3B477A909313}"/>
              </a:ext>
            </a:extLst>
          </p:cNvPr>
          <p:cNvSpPr txBox="1"/>
          <p:nvPr/>
        </p:nvSpPr>
        <p:spPr>
          <a:xfrm>
            <a:off x="3482076" y="867131"/>
            <a:ext cx="4268251" cy="646331"/>
          </a:xfrm>
          <a:prstGeom prst="rect">
            <a:avLst/>
          </a:prstGeom>
          <a:noFill/>
        </p:spPr>
        <p:txBody>
          <a:bodyPr wrap="square" rtlCol="0">
            <a:spAutoFit/>
          </a:bodyPr>
          <a:lstStyle/>
          <a:p>
            <a:pPr algn="ctr"/>
            <a:r>
              <a:rPr lang="en-US" dirty="0"/>
              <a:t>How is the sprint is running</a:t>
            </a:r>
          </a:p>
          <a:p>
            <a:pPr algn="ctr"/>
            <a:r>
              <a:rPr lang="en-US" dirty="0"/>
              <a:t>Find the </a:t>
            </a:r>
            <a:r>
              <a:rPr lang="en-US" b="1" dirty="0"/>
              <a:t>blockers</a:t>
            </a:r>
            <a:r>
              <a:rPr lang="en-US" dirty="0"/>
              <a:t> (people, resource, </a:t>
            </a:r>
            <a:r>
              <a:rPr lang="en-US" dirty="0" err="1"/>
              <a:t>etc</a:t>
            </a:r>
            <a:r>
              <a:rPr lang="en-US" dirty="0"/>
              <a:t>….)</a:t>
            </a:r>
          </a:p>
        </p:txBody>
      </p:sp>
    </p:spTree>
    <p:extLst>
      <p:ext uri="{BB962C8B-B14F-4D97-AF65-F5344CB8AC3E}">
        <p14:creationId xmlns:p14="http://schemas.microsoft.com/office/powerpoint/2010/main" val="11238142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AC17-5AA1-46EB-817B-D261B31B284E}"/>
              </a:ext>
            </a:extLst>
          </p:cNvPr>
          <p:cNvSpPr>
            <a:spLocks noGrp="1"/>
          </p:cNvSpPr>
          <p:nvPr>
            <p:ph type="title"/>
          </p:nvPr>
        </p:nvSpPr>
        <p:spPr>
          <a:xfrm>
            <a:off x="205664" y="144454"/>
            <a:ext cx="8732671" cy="729214"/>
          </a:xfrm>
        </p:spPr>
        <p:txBody>
          <a:bodyPr>
            <a:normAutofit/>
          </a:bodyPr>
          <a:lstStyle/>
          <a:p>
            <a:pPr algn="ctr"/>
            <a:r>
              <a:rPr lang="en-US" sz="3800" dirty="0"/>
              <a:t>Scrum Master – Blockers &amp; Impediments</a:t>
            </a:r>
          </a:p>
        </p:txBody>
      </p:sp>
      <p:sp>
        <p:nvSpPr>
          <p:cNvPr id="3" name="Content Placeholder 2">
            <a:extLst>
              <a:ext uri="{FF2B5EF4-FFF2-40B4-BE49-F238E27FC236}">
                <a16:creationId xmlns:a16="http://schemas.microsoft.com/office/drawing/2014/main" id="{29050963-4782-4A8D-B2CA-D66E1205329F}"/>
              </a:ext>
            </a:extLst>
          </p:cNvPr>
          <p:cNvSpPr>
            <a:spLocks noGrp="1"/>
          </p:cNvSpPr>
          <p:nvPr>
            <p:ph idx="1"/>
          </p:nvPr>
        </p:nvSpPr>
        <p:spPr>
          <a:xfrm>
            <a:off x="205664" y="1196645"/>
            <a:ext cx="8732672" cy="4129548"/>
          </a:xfrm>
        </p:spPr>
        <p:txBody>
          <a:bodyPr>
            <a:normAutofit fontScale="47500" lnSpcReduction="20000"/>
          </a:bodyPr>
          <a:lstStyle/>
          <a:p>
            <a:pPr marL="34290" indent="0" algn="l" fontAlgn="base">
              <a:buNone/>
            </a:pPr>
            <a:r>
              <a:rPr lang="en-US" b="0" i="0" dirty="0">
                <a:solidFill>
                  <a:srgbClr val="000000"/>
                </a:solidFill>
                <a:effectLst/>
                <a:latin typeface="Geomanist"/>
              </a:rPr>
              <a:t>Common examples of blockers that teams face on a regular basis are:</a:t>
            </a:r>
          </a:p>
          <a:p>
            <a:pPr algn="l" fontAlgn="base">
              <a:buFont typeface="Arial" panose="020B0604020202020204" pitchFamily="34" charset="0"/>
              <a:buChar char="•"/>
            </a:pPr>
            <a:r>
              <a:rPr lang="en-US" b="0" i="0" dirty="0">
                <a:solidFill>
                  <a:srgbClr val="000000"/>
                </a:solidFill>
                <a:effectLst/>
                <a:latin typeface="Geomanist"/>
              </a:rPr>
              <a:t>Technical environment issues,</a:t>
            </a:r>
          </a:p>
          <a:p>
            <a:pPr algn="l" fontAlgn="base">
              <a:buFont typeface="Arial" panose="020B0604020202020204" pitchFamily="34" charset="0"/>
              <a:buChar char="•"/>
            </a:pPr>
            <a:r>
              <a:rPr lang="en-US" dirty="0">
                <a:solidFill>
                  <a:srgbClr val="000000"/>
                </a:solidFill>
                <a:latin typeface="Geomanist"/>
              </a:rPr>
              <a:t>T</a:t>
            </a:r>
            <a:r>
              <a:rPr lang="en-US" b="0" i="0" dirty="0">
                <a:solidFill>
                  <a:srgbClr val="000000"/>
                </a:solidFill>
                <a:effectLst/>
                <a:latin typeface="Geomanist"/>
              </a:rPr>
              <a:t>oo much multi-tasking or task switching,</a:t>
            </a:r>
          </a:p>
          <a:p>
            <a:pPr algn="l" fontAlgn="base">
              <a:buFont typeface="Arial" panose="020B0604020202020204" pitchFamily="34" charset="0"/>
              <a:buChar char="•"/>
            </a:pPr>
            <a:r>
              <a:rPr lang="en-US" dirty="0">
                <a:solidFill>
                  <a:srgbClr val="000000"/>
                </a:solidFill>
                <a:latin typeface="Geomanist"/>
              </a:rPr>
              <a:t>C</a:t>
            </a:r>
            <a:r>
              <a:rPr lang="en-US" b="0" i="0" dirty="0">
                <a:solidFill>
                  <a:srgbClr val="000000"/>
                </a:solidFill>
                <a:effectLst/>
                <a:latin typeface="Geomanist"/>
              </a:rPr>
              <a:t>hanging priorities,</a:t>
            </a:r>
          </a:p>
          <a:p>
            <a:pPr algn="l" fontAlgn="base">
              <a:buFont typeface="Arial" panose="020B0604020202020204" pitchFamily="34" charset="0"/>
              <a:buChar char="•"/>
            </a:pPr>
            <a:r>
              <a:rPr lang="en-US" b="0" i="0" dirty="0">
                <a:solidFill>
                  <a:srgbClr val="000000"/>
                </a:solidFill>
                <a:effectLst/>
                <a:latin typeface="Geomanist"/>
              </a:rPr>
              <a:t>Bad </a:t>
            </a:r>
            <a:r>
              <a:rPr lang="en-US" b="1" dirty="0">
                <a:solidFill>
                  <a:srgbClr val="000000"/>
                </a:solidFill>
                <a:latin typeface="Geomanist"/>
              </a:rPr>
              <a:t>story slicing</a:t>
            </a:r>
            <a:r>
              <a:rPr lang="en-US" dirty="0">
                <a:solidFill>
                  <a:srgbClr val="000000"/>
                </a:solidFill>
                <a:latin typeface="Geomanist"/>
              </a:rPr>
              <a:t>,</a:t>
            </a:r>
          </a:p>
          <a:p>
            <a:pPr algn="l" fontAlgn="base">
              <a:buFont typeface="Arial" panose="020B0604020202020204" pitchFamily="34" charset="0"/>
              <a:buChar char="•"/>
            </a:pPr>
            <a:r>
              <a:rPr lang="en-US" dirty="0">
                <a:solidFill>
                  <a:srgbClr val="000000"/>
                </a:solidFill>
                <a:latin typeface="Geomanist"/>
              </a:rPr>
              <a:t>D</a:t>
            </a:r>
            <a:r>
              <a:rPr lang="en-US" b="0" i="0" dirty="0">
                <a:solidFill>
                  <a:srgbClr val="000000"/>
                </a:solidFill>
                <a:effectLst/>
                <a:latin typeface="Geomanist"/>
              </a:rPr>
              <a:t>ependencies on 3rd parties,</a:t>
            </a:r>
          </a:p>
          <a:p>
            <a:pPr algn="l" fontAlgn="base">
              <a:buFont typeface="Arial" panose="020B0604020202020204" pitchFamily="34" charset="0"/>
              <a:buChar char="•"/>
            </a:pPr>
            <a:r>
              <a:rPr lang="en-US" dirty="0">
                <a:solidFill>
                  <a:srgbClr val="000000"/>
                </a:solidFill>
                <a:latin typeface="Geomanist"/>
              </a:rPr>
              <a:t>D</a:t>
            </a:r>
            <a:r>
              <a:rPr lang="en-US" b="0" i="0" dirty="0">
                <a:solidFill>
                  <a:srgbClr val="000000"/>
                </a:solidFill>
                <a:effectLst/>
                <a:latin typeface="Geomanist"/>
              </a:rPr>
              <a:t>ependencies on other teams,</a:t>
            </a:r>
          </a:p>
          <a:p>
            <a:pPr algn="l" fontAlgn="base">
              <a:buFont typeface="Arial" panose="020B0604020202020204" pitchFamily="34" charset="0"/>
              <a:buChar char="•"/>
            </a:pPr>
            <a:r>
              <a:rPr lang="en-US" b="1" dirty="0">
                <a:solidFill>
                  <a:srgbClr val="000000"/>
                </a:solidFill>
                <a:latin typeface="Geomanist"/>
              </a:rPr>
              <a:t>T</a:t>
            </a:r>
            <a:r>
              <a:rPr lang="en-US" b="1" i="0" dirty="0">
                <a:solidFill>
                  <a:srgbClr val="000000"/>
                </a:solidFill>
                <a:effectLst/>
                <a:latin typeface="Geomanist"/>
              </a:rPr>
              <a:t>echnical debt (smells)</a:t>
            </a:r>
            <a:r>
              <a:rPr lang="en-US" b="0" i="0" dirty="0">
                <a:solidFill>
                  <a:srgbClr val="000000"/>
                </a:solidFill>
                <a:effectLst/>
                <a:latin typeface="Geomanist"/>
              </a:rPr>
              <a:t>,</a:t>
            </a:r>
          </a:p>
          <a:p>
            <a:pPr algn="l" fontAlgn="base">
              <a:buFont typeface="Arial" panose="020B0604020202020204" pitchFamily="34" charset="0"/>
              <a:buChar char="•"/>
            </a:pPr>
            <a:r>
              <a:rPr lang="en-US" dirty="0">
                <a:solidFill>
                  <a:srgbClr val="000000"/>
                </a:solidFill>
                <a:latin typeface="Geomanist"/>
              </a:rPr>
              <a:t>T</a:t>
            </a:r>
            <a:r>
              <a:rPr lang="en-US" b="0" i="0" dirty="0">
                <a:solidFill>
                  <a:srgbClr val="000000"/>
                </a:solidFill>
                <a:effectLst/>
                <a:latin typeface="Geomanist"/>
              </a:rPr>
              <a:t>oo many meetings or distractions,</a:t>
            </a:r>
          </a:p>
          <a:p>
            <a:pPr algn="l" fontAlgn="base">
              <a:buFont typeface="Arial" panose="020B0604020202020204" pitchFamily="34" charset="0"/>
              <a:buChar char="•"/>
            </a:pPr>
            <a:r>
              <a:rPr lang="en-US" dirty="0">
                <a:solidFill>
                  <a:srgbClr val="000000"/>
                </a:solidFill>
                <a:latin typeface="Geomanist"/>
              </a:rPr>
              <a:t>U</a:t>
            </a:r>
            <a:r>
              <a:rPr lang="en-US" b="0" i="0" dirty="0">
                <a:solidFill>
                  <a:srgbClr val="000000"/>
                </a:solidFill>
                <a:effectLst/>
                <a:latin typeface="Geomanist"/>
              </a:rPr>
              <a:t>nfamiliar tools or technology,</a:t>
            </a:r>
          </a:p>
          <a:p>
            <a:pPr algn="l" fontAlgn="base">
              <a:buFont typeface="Arial" panose="020B0604020202020204" pitchFamily="34" charset="0"/>
              <a:buChar char="•"/>
            </a:pPr>
            <a:r>
              <a:rPr lang="en-US" dirty="0">
                <a:solidFill>
                  <a:srgbClr val="000000"/>
                </a:solidFill>
                <a:latin typeface="Geomanist"/>
              </a:rPr>
              <a:t>V</a:t>
            </a:r>
            <a:r>
              <a:rPr lang="en-US" b="0" i="0" dirty="0">
                <a:solidFill>
                  <a:srgbClr val="000000"/>
                </a:solidFill>
                <a:effectLst/>
                <a:latin typeface="Geomanist"/>
              </a:rPr>
              <a:t>agueness of stories,</a:t>
            </a:r>
          </a:p>
          <a:p>
            <a:pPr algn="l" fontAlgn="base">
              <a:buFont typeface="Arial" panose="020B0604020202020204" pitchFamily="34" charset="0"/>
              <a:buChar char="•"/>
            </a:pPr>
            <a:r>
              <a:rPr lang="en-US" dirty="0">
                <a:solidFill>
                  <a:srgbClr val="000000"/>
                </a:solidFill>
                <a:latin typeface="Geomanist"/>
              </a:rPr>
              <a:t>R</a:t>
            </a:r>
            <a:r>
              <a:rPr lang="en-US" b="0" i="0" dirty="0">
                <a:solidFill>
                  <a:srgbClr val="000000"/>
                </a:solidFill>
                <a:effectLst/>
                <a:latin typeface="Geomanist"/>
              </a:rPr>
              <a:t>ework,</a:t>
            </a:r>
          </a:p>
          <a:p>
            <a:pPr algn="l" fontAlgn="base">
              <a:buFont typeface="Arial" panose="020B0604020202020204" pitchFamily="34" charset="0"/>
              <a:buChar char="•"/>
            </a:pPr>
            <a:r>
              <a:rPr lang="en-US" dirty="0">
                <a:solidFill>
                  <a:srgbClr val="000000"/>
                </a:solidFill>
                <a:latin typeface="Geomanist"/>
              </a:rPr>
              <a:t>T</a:t>
            </a:r>
            <a:r>
              <a:rPr lang="en-US" b="0" i="0" dirty="0">
                <a:solidFill>
                  <a:srgbClr val="000000"/>
                </a:solidFill>
                <a:effectLst/>
                <a:latin typeface="Geomanist"/>
              </a:rPr>
              <a:t>oo much work in progress,</a:t>
            </a:r>
          </a:p>
          <a:p>
            <a:pPr algn="l" fontAlgn="base">
              <a:buFont typeface="Arial" panose="020B0604020202020204" pitchFamily="34" charset="0"/>
              <a:buChar char="•"/>
            </a:pPr>
            <a:r>
              <a:rPr lang="en-US" dirty="0">
                <a:solidFill>
                  <a:srgbClr val="000000"/>
                </a:solidFill>
                <a:latin typeface="Geomanist"/>
              </a:rPr>
              <a:t>H</a:t>
            </a:r>
            <a:r>
              <a:rPr lang="en-US" b="0" i="0" dirty="0">
                <a:solidFill>
                  <a:srgbClr val="000000"/>
                </a:solidFill>
                <a:effectLst/>
                <a:latin typeface="Geomanist"/>
              </a:rPr>
              <a:t>idden complexity.</a:t>
            </a:r>
          </a:p>
          <a:p>
            <a:pPr marL="34290" indent="0">
              <a:buNone/>
            </a:pPr>
            <a:endParaRPr lang="en-US" dirty="0"/>
          </a:p>
        </p:txBody>
      </p:sp>
      <p:sp>
        <p:nvSpPr>
          <p:cNvPr id="4" name="Date Placeholder 3">
            <a:extLst>
              <a:ext uri="{FF2B5EF4-FFF2-40B4-BE49-F238E27FC236}">
                <a16:creationId xmlns:a16="http://schemas.microsoft.com/office/drawing/2014/main" id="{962A122B-E220-473C-80A8-16F7F6EDE530}"/>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C51BA3F5-26A9-46E4-8326-CA2DC094AECC}"/>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2390303D-E759-4864-A64B-A96B7DE63C0A}"/>
              </a:ext>
            </a:extLst>
          </p:cNvPr>
          <p:cNvSpPr>
            <a:spLocks noGrp="1"/>
          </p:cNvSpPr>
          <p:nvPr>
            <p:ph type="sldNum" sz="quarter" idx="12"/>
          </p:nvPr>
        </p:nvSpPr>
        <p:spPr/>
        <p:txBody>
          <a:bodyPr/>
          <a:lstStyle/>
          <a:p>
            <a:pPr>
              <a:defRPr/>
            </a:pPr>
            <a:fld id="{EAB5BBF0-B782-3644-AFE1-10103AC25370}" type="slidenum">
              <a:rPr lang="en-US" smtClean="0"/>
              <a:pPr>
                <a:defRPr/>
              </a:pPr>
              <a:t>88</a:t>
            </a:fld>
            <a:endParaRPr lang="en-US"/>
          </a:p>
        </p:txBody>
      </p:sp>
      <p:sp>
        <p:nvSpPr>
          <p:cNvPr id="8" name="TextBox 7">
            <a:extLst>
              <a:ext uri="{FF2B5EF4-FFF2-40B4-BE49-F238E27FC236}">
                <a16:creationId xmlns:a16="http://schemas.microsoft.com/office/drawing/2014/main" id="{D482B604-03B4-49D4-8D11-2C4BD208DD43}"/>
              </a:ext>
            </a:extLst>
          </p:cNvPr>
          <p:cNvSpPr txBox="1"/>
          <p:nvPr/>
        </p:nvSpPr>
        <p:spPr>
          <a:xfrm>
            <a:off x="633859" y="5531520"/>
            <a:ext cx="7447630" cy="369332"/>
          </a:xfrm>
          <a:prstGeom prst="rect">
            <a:avLst/>
          </a:prstGeom>
          <a:noFill/>
        </p:spPr>
        <p:txBody>
          <a:bodyPr wrap="square">
            <a:spAutoFit/>
          </a:bodyPr>
          <a:lstStyle/>
          <a:p>
            <a:pPr algn="l" fontAlgn="base"/>
            <a:r>
              <a:rPr lang="en-US" b="1" i="0" dirty="0">
                <a:solidFill>
                  <a:srgbClr val="FF0000"/>
                </a:solidFill>
                <a:effectLst/>
                <a:latin typeface="Geomanist"/>
              </a:rPr>
              <a:t>Blockers are normally systemic issues beyond the direct control of the team.</a:t>
            </a:r>
          </a:p>
        </p:txBody>
      </p:sp>
      <p:grpSp>
        <p:nvGrpSpPr>
          <p:cNvPr id="13" name="Group 12">
            <a:extLst>
              <a:ext uri="{FF2B5EF4-FFF2-40B4-BE49-F238E27FC236}">
                <a16:creationId xmlns:a16="http://schemas.microsoft.com/office/drawing/2014/main" id="{018459CC-F13E-4356-8EC0-FEFDDFA5D9CB}"/>
              </a:ext>
            </a:extLst>
          </p:cNvPr>
          <p:cNvGrpSpPr/>
          <p:nvPr/>
        </p:nvGrpSpPr>
        <p:grpSpPr>
          <a:xfrm>
            <a:off x="3600844" y="1525410"/>
            <a:ext cx="5432797" cy="1994689"/>
            <a:chOff x="4310292" y="2005394"/>
            <a:chExt cx="4572000" cy="1994689"/>
          </a:xfrm>
        </p:grpSpPr>
        <p:sp>
          <p:nvSpPr>
            <p:cNvPr id="10" name="TextBox 9">
              <a:extLst>
                <a:ext uri="{FF2B5EF4-FFF2-40B4-BE49-F238E27FC236}">
                  <a16:creationId xmlns:a16="http://schemas.microsoft.com/office/drawing/2014/main" id="{985754F6-848D-48AB-9A5D-6A0BE37E1362}"/>
                </a:ext>
              </a:extLst>
            </p:cNvPr>
            <p:cNvSpPr txBox="1"/>
            <p:nvPr/>
          </p:nvSpPr>
          <p:spPr>
            <a:xfrm>
              <a:off x="4310292" y="2522755"/>
              <a:ext cx="4572000" cy="1477328"/>
            </a:xfrm>
            <a:prstGeom prst="rect">
              <a:avLst/>
            </a:prstGeom>
            <a:noFill/>
          </p:spPr>
          <p:txBody>
            <a:bodyPr wrap="square">
              <a:spAutoFit/>
            </a:bodyPr>
            <a:lstStyle/>
            <a:p>
              <a:pPr algn="l" fontAlgn="base">
                <a:buFont typeface="Arial" panose="020B0604020202020204" pitchFamily="34" charset="0"/>
                <a:buChar char="•"/>
              </a:pPr>
              <a:r>
                <a:rPr lang="en-US" b="0" i="0" dirty="0">
                  <a:solidFill>
                    <a:srgbClr val="000000"/>
                  </a:solidFill>
                  <a:effectLst/>
                  <a:latin typeface="Geomanist"/>
                </a:rPr>
                <a:t>Poor performance of dev environments</a:t>
              </a:r>
              <a:endParaRPr lang="en-US" b="0" i="0" dirty="0">
                <a:solidFill>
                  <a:srgbClr val="7A7A7A"/>
                </a:solidFill>
                <a:effectLst/>
                <a:latin typeface="Geomanist"/>
              </a:endParaRPr>
            </a:p>
            <a:p>
              <a:pPr algn="l" fontAlgn="base">
                <a:buFont typeface="Arial" panose="020B0604020202020204" pitchFamily="34" charset="0"/>
                <a:buChar char="•"/>
              </a:pPr>
              <a:r>
                <a:rPr lang="en-US" b="0" i="0" dirty="0">
                  <a:solidFill>
                    <a:srgbClr val="000000"/>
                  </a:solidFill>
                  <a:effectLst/>
                  <a:latin typeface="Geomanist"/>
                </a:rPr>
                <a:t>Poor performance of test environments</a:t>
              </a:r>
              <a:endParaRPr lang="en-US" b="0" i="0" dirty="0">
                <a:solidFill>
                  <a:srgbClr val="7A7A7A"/>
                </a:solidFill>
                <a:effectLst/>
                <a:latin typeface="Geomanist"/>
              </a:endParaRPr>
            </a:p>
            <a:p>
              <a:pPr algn="l" fontAlgn="base">
                <a:buFont typeface="Arial" panose="020B0604020202020204" pitchFamily="34" charset="0"/>
                <a:buChar char="•"/>
              </a:pPr>
              <a:r>
                <a:rPr lang="en-US" b="0" i="0" dirty="0">
                  <a:solidFill>
                    <a:srgbClr val="000000"/>
                  </a:solidFill>
                  <a:effectLst/>
                  <a:latin typeface="Geomanist"/>
                </a:rPr>
                <a:t>Constant team interruptions from “high maintenance” stakeholders</a:t>
              </a:r>
              <a:endParaRPr lang="en-US" b="0" i="0" dirty="0">
                <a:solidFill>
                  <a:srgbClr val="7A7A7A"/>
                </a:solidFill>
                <a:effectLst/>
                <a:latin typeface="Geomanist"/>
              </a:endParaRPr>
            </a:p>
            <a:p>
              <a:pPr algn="l" fontAlgn="base">
                <a:buFont typeface="Arial" panose="020B0604020202020204" pitchFamily="34" charset="0"/>
                <a:buChar char="•"/>
              </a:pPr>
              <a:r>
                <a:rPr lang="en-US" b="0" i="0" dirty="0">
                  <a:solidFill>
                    <a:srgbClr val="000000"/>
                  </a:solidFill>
                  <a:effectLst/>
                  <a:latin typeface="Geomanist"/>
                </a:rPr>
                <a:t>Frequent context switching</a:t>
              </a:r>
              <a:endParaRPr lang="en-US" b="0" i="0" dirty="0">
                <a:solidFill>
                  <a:srgbClr val="7A7A7A"/>
                </a:solidFill>
                <a:effectLst/>
                <a:latin typeface="Geomanist"/>
              </a:endParaRPr>
            </a:p>
          </p:txBody>
        </p:sp>
        <p:sp>
          <p:nvSpPr>
            <p:cNvPr id="12" name="TextBox 11">
              <a:extLst>
                <a:ext uri="{FF2B5EF4-FFF2-40B4-BE49-F238E27FC236}">
                  <a16:creationId xmlns:a16="http://schemas.microsoft.com/office/drawing/2014/main" id="{B71BD889-2642-4DFB-BA09-F82A8D50E487}"/>
                </a:ext>
              </a:extLst>
            </p:cNvPr>
            <p:cNvSpPr txBox="1"/>
            <p:nvPr/>
          </p:nvSpPr>
          <p:spPr>
            <a:xfrm>
              <a:off x="5142712" y="2005394"/>
              <a:ext cx="2090508" cy="369332"/>
            </a:xfrm>
            <a:prstGeom prst="rect">
              <a:avLst/>
            </a:prstGeom>
            <a:noFill/>
          </p:spPr>
          <p:txBody>
            <a:bodyPr wrap="square">
              <a:spAutoFit/>
            </a:bodyPr>
            <a:lstStyle/>
            <a:p>
              <a:pPr algn="l" fontAlgn="base"/>
              <a:r>
                <a:rPr lang="en-US" b="1" i="0" dirty="0">
                  <a:effectLst/>
                  <a:latin typeface="Geomanist"/>
                </a:rPr>
                <a:t>Impediments</a:t>
              </a:r>
            </a:p>
          </p:txBody>
        </p:sp>
      </p:grpSp>
      <p:sp>
        <p:nvSpPr>
          <p:cNvPr id="16" name="Speech Bubble: Oval 15">
            <a:extLst>
              <a:ext uri="{FF2B5EF4-FFF2-40B4-BE49-F238E27FC236}">
                <a16:creationId xmlns:a16="http://schemas.microsoft.com/office/drawing/2014/main" id="{6284FC8D-319D-4E48-AAA0-97E937F1790E}"/>
              </a:ext>
            </a:extLst>
          </p:cNvPr>
          <p:cNvSpPr/>
          <p:nvPr/>
        </p:nvSpPr>
        <p:spPr>
          <a:xfrm>
            <a:off x="4572000" y="4002178"/>
            <a:ext cx="3676518" cy="1330412"/>
          </a:xfrm>
          <a:prstGeom prst="wedgeEllipseCallout">
            <a:avLst>
              <a:gd name="adj1" fmla="val 13987"/>
              <a:gd name="adj2" fmla="val -1086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0" i="0" dirty="0">
                <a:solidFill>
                  <a:schemeClr val="bg1"/>
                </a:solidFill>
                <a:effectLst/>
                <a:latin typeface="Roboto"/>
              </a:rPr>
              <a:t>An impediment is not always a blocker. A blocker is actually stopping work for continuing for a work item. An impediment could be slowing down or impeding work on a work item.</a:t>
            </a:r>
            <a:endParaRPr lang="en-US" sz="1100" dirty="0">
              <a:solidFill>
                <a:schemeClr val="bg1"/>
              </a:solidFill>
            </a:endParaRPr>
          </a:p>
          <a:p>
            <a:pPr algn="ctr"/>
            <a:endParaRPr lang="en-US" sz="1100" dirty="0">
              <a:solidFill>
                <a:schemeClr val="bg1"/>
              </a:solidFill>
            </a:endParaRPr>
          </a:p>
        </p:txBody>
      </p:sp>
      <p:sp>
        <p:nvSpPr>
          <p:cNvPr id="18" name="TextBox 17">
            <a:extLst>
              <a:ext uri="{FF2B5EF4-FFF2-40B4-BE49-F238E27FC236}">
                <a16:creationId xmlns:a16="http://schemas.microsoft.com/office/drawing/2014/main" id="{8499464A-884C-465E-801A-76E74AC78628}"/>
              </a:ext>
            </a:extLst>
          </p:cNvPr>
          <p:cNvSpPr txBox="1"/>
          <p:nvPr/>
        </p:nvSpPr>
        <p:spPr>
          <a:xfrm>
            <a:off x="1551448" y="850051"/>
            <a:ext cx="2484100" cy="369332"/>
          </a:xfrm>
          <a:prstGeom prst="rect">
            <a:avLst/>
          </a:prstGeom>
          <a:noFill/>
        </p:spPr>
        <p:txBody>
          <a:bodyPr wrap="square">
            <a:spAutoFit/>
          </a:bodyPr>
          <a:lstStyle/>
          <a:p>
            <a:pPr algn="l" fontAlgn="base"/>
            <a:r>
              <a:rPr lang="en-US" b="1" i="0" dirty="0">
                <a:effectLst/>
                <a:latin typeface="Geomanist"/>
              </a:rPr>
              <a:t>Blockers</a:t>
            </a:r>
          </a:p>
        </p:txBody>
      </p:sp>
    </p:spTree>
    <p:extLst>
      <p:ext uri="{BB962C8B-B14F-4D97-AF65-F5344CB8AC3E}">
        <p14:creationId xmlns:p14="http://schemas.microsoft.com/office/powerpoint/2010/main" val="11419870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D6844B-B0DE-495B-B5F8-8B842978B89F}"/>
              </a:ext>
            </a:extLst>
          </p:cNvPr>
          <p:cNvPicPr>
            <a:picLocks noChangeAspect="1"/>
          </p:cNvPicPr>
          <p:nvPr/>
        </p:nvPicPr>
        <p:blipFill>
          <a:blip r:embed="rId2"/>
          <a:stretch>
            <a:fillRect/>
          </a:stretch>
        </p:blipFill>
        <p:spPr>
          <a:xfrm>
            <a:off x="280626" y="1254858"/>
            <a:ext cx="8582748" cy="4436571"/>
          </a:xfrm>
          <a:prstGeom prst="rect">
            <a:avLst/>
          </a:prstGeom>
        </p:spPr>
      </p:pic>
      <p:sp>
        <p:nvSpPr>
          <p:cNvPr id="8" name="Rectangle 7">
            <a:extLst>
              <a:ext uri="{FF2B5EF4-FFF2-40B4-BE49-F238E27FC236}">
                <a16:creationId xmlns:a16="http://schemas.microsoft.com/office/drawing/2014/main" id="{6A3CD585-1708-4713-8D75-F50C867262FD}"/>
              </a:ext>
            </a:extLst>
          </p:cNvPr>
          <p:cNvSpPr/>
          <p:nvPr/>
        </p:nvSpPr>
        <p:spPr>
          <a:xfrm>
            <a:off x="3881469" y="2030599"/>
            <a:ext cx="309005" cy="4666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A1AD90-11FA-4F53-9F23-ED1D14D6951E}"/>
              </a:ext>
            </a:extLst>
          </p:cNvPr>
          <p:cNvSpPr/>
          <p:nvPr/>
        </p:nvSpPr>
        <p:spPr>
          <a:xfrm>
            <a:off x="4953528" y="1949669"/>
            <a:ext cx="309005" cy="4666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59B1C6-ED1A-4C30-92FB-417EBDB2CA9E}"/>
              </a:ext>
            </a:extLst>
          </p:cNvPr>
          <p:cNvSpPr/>
          <p:nvPr/>
        </p:nvSpPr>
        <p:spPr>
          <a:xfrm>
            <a:off x="3881469" y="2568729"/>
            <a:ext cx="309005" cy="4666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A1BD13-F003-4C0A-B2D6-A3223F1433B4}"/>
              </a:ext>
            </a:extLst>
          </p:cNvPr>
          <p:cNvSpPr/>
          <p:nvPr/>
        </p:nvSpPr>
        <p:spPr>
          <a:xfrm>
            <a:off x="4953528" y="2568729"/>
            <a:ext cx="309005" cy="4666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391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5E38F7B9-88A2-4BF5-B148-CD482F93075A}"/>
              </a:ext>
            </a:extLst>
          </p:cNvPr>
          <p:cNvSpPr>
            <a:spLocks noGrp="1" noChangeArrowheads="1"/>
          </p:cNvSpPr>
          <p:nvPr>
            <p:ph type="title"/>
          </p:nvPr>
        </p:nvSpPr>
        <p:spPr>
          <a:xfrm>
            <a:off x="381000" y="298450"/>
            <a:ext cx="8382000" cy="1371600"/>
          </a:xfrm>
        </p:spPr>
        <p:txBody>
          <a:bodyPr/>
          <a:lstStyle/>
          <a:p>
            <a:r>
              <a:rPr lang="en-US" sz="3600" dirty="0"/>
              <a:t>Rapid Software Development</a:t>
            </a:r>
            <a:endParaRPr lang="en-US" altLang="en-US" sz="3600" dirty="0"/>
          </a:p>
        </p:txBody>
      </p:sp>
      <p:sp>
        <p:nvSpPr>
          <p:cNvPr id="9219" name="Content Placeholder 2">
            <a:extLst>
              <a:ext uri="{FF2B5EF4-FFF2-40B4-BE49-F238E27FC236}">
                <a16:creationId xmlns:a16="http://schemas.microsoft.com/office/drawing/2014/main" id="{9C2FC145-E29A-4EB6-8498-8DCAE3DE4982}"/>
              </a:ext>
            </a:extLst>
          </p:cNvPr>
          <p:cNvSpPr>
            <a:spLocks noGrp="1" noChangeArrowheads="1"/>
          </p:cNvSpPr>
          <p:nvPr>
            <p:ph idx="1"/>
          </p:nvPr>
        </p:nvSpPr>
        <p:spPr>
          <a:xfrm>
            <a:off x="381000" y="1389026"/>
            <a:ext cx="8305800" cy="4783174"/>
          </a:xfrm>
        </p:spPr>
        <p:txBody>
          <a:bodyPr>
            <a:normAutofit lnSpcReduction="10000"/>
          </a:bodyPr>
          <a:lstStyle/>
          <a:p>
            <a:r>
              <a:rPr lang="en-US" sz="3600" b="1" dirty="0">
                <a:solidFill>
                  <a:schemeClr val="accent2">
                    <a:lumMod val="75000"/>
                  </a:schemeClr>
                </a:solidFill>
              </a:rPr>
              <a:t>Plan-driven development </a:t>
            </a:r>
            <a:r>
              <a:rPr lang="en-US" sz="3600" dirty="0"/>
              <a:t>is essential for some types of system ( e.g. </a:t>
            </a:r>
            <a:r>
              <a:rPr lang="en-US" dirty="0"/>
              <a:t>safety-critical control systems), where a complete analysis of the system is essential</a:t>
            </a:r>
            <a:r>
              <a:rPr lang="en-US" sz="3600" dirty="0"/>
              <a:t> but this approach cause real problems in fast-moving business environment.</a:t>
            </a:r>
          </a:p>
          <a:p>
            <a:r>
              <a:rPr lang="en-US" sz="3600" b="1" dirty="0">
                <a:solidFill>
                  <a:schemeClr val="accent2">
                    <a:lumMod val="75000"/>
                  </a:schemeClr>
                </a:solidFill>
              </a:rPr>
              <a:t>Agile development </a:t>
            </a:r>
            <a:r>
              <a:rPr lang="en-US" sz="3600" dirty="0"/>
              <a:t>methods emerged in the late 1990s whose aim was to radically reduce the development and delivery time for working software systems</a:t>
            </a:r>
          </a:p>
          <a:p>
            <a:pPr marL="457200" indent="-457200" eaLnBrk="1" hangingPunct="1">
              <a:buFont typeface="Helvetica" panose="020B0604020202020204" pitchFamily="34" charset="0"/>
              <a:buAutoNum type="arabicPeriod"/>
            </a:pPr>
            <a:endParaRPr lang="en-US" altLang="en-US" sz="3300" dirty="0"/>
          </a:p>
        </p:txBody>
      </p:sp>
      <p:sp>
        <p:nvSpPr>
          <p:cNvPr id="4" name="Footer Placeholder 3">
            <a:extLst>
              <a:ext uri="{FF2B5EF4-FFF2-40B4-BE49-F238E27FC236}">
                <a16:creationId xmlns:a16="http://schemas.microsoft.com/office/drawing/2014/main" id="{FDB056B9-603A-44BA-9BD4-86BFF2194B08}"/>
              </a:ext>
            </a:extLst>
          </p:cNvPr>
          <p:cNvSpPr>
            <a:spLocks noGrp="1"/>
          </p:cNvSpPr>
          <p:nvPr>
            <p:ph type="ftr" sz="quarter" idx="11"/>
          </p:nvPr>
        </p:nvSpPr>
        <p:spPr>
          <a:xfrm>
            <a:off x="2597150" y="6172200"/>
            <a:ext cx="4641850" cy="411163"/>
          </a:xfrm>
        </p:spPr>
        <p:txBody>
          <a:bodyPr/>
          <a:lstStyle/>
          <a:p>
            <a:pPr>
              <a:defRPr/>
            </a:pPr>
            <a:r>
              <a:rPr lang="en-US" dirty="0"/>
              <a:t>These slides are designed to accompany </a:t>
            </a:r>
            <a:r>
              <a:rPr lang="en-US" i="1" dirty="0"/>
              <a:t>Software Engineering: A Practitioner’s Approach, 8/e </a:t>
            </a:r>
            <a:r>
              <a:rPr lang="en-US" dirty="0"/>
              <a:t>(McGraw-Hill, 2014) Slides copyright 2014 by Roger Pressman. </a:t>
            </a:r>
          </a:p>
        </p:txBody>
      </p:sp>
      <p:sp>
        <p:nvSpPr>
          <p:cNvPr id="9221" name="Slide Number Placeholder 4">
            <a:extLst>
              <a:ext uri="{FF2B5EF4-FFF2-40B4-BE49-F238E27FC236}">
                <a16:creationId xmlns:a16="http://schemas.microsoft.com/office/drawing/2014/main" id="{6FF15EB9-326A-4F10-815B-C59BC6D0973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C73441B6-ED23-49F1-AD8D-6E69997F3CF5}" type="slidenum">
              <a:rPr lang="en-US" altLang="en-US" sz="1000" smtClean="0">
                <a:latin typeface="Helvetica" panose="020B0604020202020204" pitchFamily="34" charset="0"/>
              </a:rPr>
              <a:pPr fontAlgn="base">
                <a:spcBef>
                  <a:spcPct val="0"/>
                </a:spcBef>
                <a:spcAft>
                  <a:spcPct val="0"/>
                </a:spcAft>
              </a:pPr>
              <a:t>9</a:t>
            </a:fld>
            <a:endParaRPr lang="en-US" altLang="en-US" sz="1000">
              <a:latin typeface="Helvetica"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D94AFC-2DC4-4EE1-A0E4-57985B61DF30}"/>
              </a:ext>
            </a:extLst>
          </p:cNvPr>
          <p:cNvPicPr>
            <a:picLocks noChangeAspect="1"/>
          </p:cNvPicPr>
          <p:nvPr/>
        </p:nvPicPr>
        <p:blipFill>
          <a:blip r:embed="rId2"/>
          <a:stretch>
            <a:fillRect/>
          </a:stretch>
        </p:blipFill>
        <p:spPr>
          <a:xfrm>
            <a:off x="752471" y="574791"/>
            <a:ext cx="7639058" cy="5999429"/>
          </a:xfrm>
          <a:prstGeom prst="rect">
            <a:avLst/>
          </a:prstGeom>
        </p:spPr>
      </p:pic>
    </p:spTree>
    <p:extLst>
      <p:ext uri="{BB962C8B-B14F-4D97-AF65-F5344CB8AC3E}">
        <p14:creationId xmlns:p14="http://schemas.microsoft.com/office/powerpoint/2010/main" val="1626692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04AEE3-6CC7-425B-AB98-1BB46055AD75}"/>
              </a:ext>
            </a:extLst>
          </p:cNvPr>
          <p:cNvPicPr>
            <a:picLocks noChangeAspect="1"/>
          </p:cNvPicPr>
          <p:nvPr/>
        </p:nvPicPr>
        <p:blipFill>
          <a:blip r:embed="rId2"/>
          <a:stretch>
            <a:fillRect/>
          </a:stretch>
        </p:blipFill>
        <p:spPr>
          <a:xfrm>
            <a:off x="1167765" y="457857"/>
            <a:ext cx="4248150" cy="5753100"/>
          </a:xfrm>
          <a:prstGeom prst="rect">
            <a:avLst/>
          </a:prstGeom>
        </p:spPr>
      </p:pic>
      <p:pic>
        <p:nvPicPr>
          <p:cNvPr id="8" name="Picture 7">
            <a:extLst>
              <a:ext uri="{FF2B5EF4-FFF2-40B4-BE49-F238E27FC236}">
                <a16:creationId xmlns:a16="http://schemas.microsoft.com/office/drawing/2014/main" id="{027AFAB9-2855-48FA-96E4-12A2571F1B71}"/>
              </a:ext>
            </a:extLst>
          </p:cNvPr>
          <p:cNvPicPr>
            <a:picLocks noChangeAspect="1"/>
          </p:cNvPicPr>
          <p:nvPr/>
        </p:nvPicPr>
        <p:blipFill>
          <a:blip r:embed="rId3"/>
          <a:stretch>
            <a:fillRect/>
          </a:stretch>
        </p:blipFill>
        <p:spPr>
          <a:xfrm>
            <a:off x="6142244" y="2459040"/>
            <a:ext cx="2441751" cy="1939919"/>
          </a:xfrm>
          <a:prstGeom prst="rect">
            <a:avLst/>
          </a:prstGeom>
        </p:spPr>
      </p:pic>
    </p:spTree>
    <p:extLst>
      <p:ext uri="{BB962C8B-B14F-4D97-AF65-F5344CB8AC3E}">
        <p14:creationId xmlns:p14="http://schemas.microsoft.com/office/powerpoint/2010/main" val="36618781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E4BF99-01DE-4137-BBD8-ABA804CA2C10}"/>
              </a:ext>
            </a:extLst>
          </p:cNvPr>
          <p:cNvGrpSpPr/>
          <p:nvPr/>
        </p:nvGrpSpPr>
        <p:grpSpPr>
          <a:xfrm>
            <a:off x="605396" y="1738331"/>
            <a:ext cx="8431398" cy="2933602"/>
            <a:chOff x="605396" y="1738331"/>
            <a:chExt cx="8431398" cy="2933602"/>
          </a:xfrm>
        </p:grpSpPr>
        <p:pic>
          <p:nvPicPr>
            <p:cNvPr id="9" name="Picture 8">
              <a:extLst>
                <a:ext uri="{FF2B5EF4-FFF2-40B4-BE49-F238E27FC236}">
                  <a16:creationId xmlns:a16="http://schemas.microsoft.com/office/drawing/2014/main" id="{0E9DD8EF-223B-470F-809A-29AC1D7F1DFD}"/>
                </a:ext>
              </a:extLst>
            </p:cNvPr>
            <p:cNvPicPr>
              <a:picLocks noChangeAspect="1"/>
            </p:cNvPicPr>
            <p:nvPr/>
          </p:nvPicPr>
          <p:blipFill>
            <a:blip r:embed="rId2"/>
            <a:stretch>
              <a:fillRect/>
            </a:stretch>
          </p:blipFill>
          <p:spPr>
            <a:xfrm>
              <a:off x="605396" y="1738331"/>
              <a:ext cx="7933208" cy="2933602"/>
            </a:xfrm>
            <a:prstGeom prst="rect">
              <a:avLst/>
            </a:prstGeom>
          </p:spPr>
        </p:pic>
        <p:sp>
          <p:nvSpPr>
            <p:cNvPr id="8" name="TextBox 7">
              <a:extLst>
                <a:ext uri="{FF2B5EF4-FFF2-40B4-BE49-F238E27FC236}">
                  <a16:creationId xmlns:a16="http://schemas.microsoft.com/office/drawing/2014/main" id="{C00D5EEB-3783-4C4B-9177-5DB7811FADCF}"/>
                </a:ext>
              </a:extLst>
            </p:cNvPr>
            <p:cNvSpPr txBox="1"/>
            <p:nvPr/>
          </p:nvSpPr>
          <p:spPr>
            <a:xfrm>
              <a:off x="7040880" y="4122473"/>
              <a:ext cx="1995914" cy="400110"/>
            </a:xfrm>
            <a:prstGeom prst="rect">
              <a:avLst/>
            </a:prstGeom>
            <a:noFill/>
          </p:spPr>
          <p:txBody>
            <a:bodyPr wrap="square">
              <a:spAutoFit/>
            </a:bodyPr>
            <a:lstStyle/>
            <a:p>
              <a:pPr algn="ctr"/>
              <a:r>
                <a:rPr lang="en-US" sz="1000" b="0" i="0" dirty="0">
                  <a:solidFill>
                    <a:srgbClr val="222222"/>
                  </a:solidFill>
                  <a:effectLst/>
                  <a:latin typeface="arial" panose="020B0604020202020204" pitchFamily="34" charset="0"/>
                </a:rPr>
                <a:t>Potentially Shippable Increment (PSI)</a:t>
              </a:r>
              <a:endParaRPr lang="en-US" sz="1000" dirty="0"/>
            </a:p>
          </p:txBody>
        </p:sp>
      </p:grpSp>
    </p:spTree>
    <p:extLst>
      <p:ext uri="{BB962C8B-B14F-4D97-AF65-F5344CB8AC3E}">
        <p14:creationId xmlns:p14="http://schemas.microsoft.com/office/powerpoint/2010/main" val="5180058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3A7583-94E1-4594-9038-DC8A163465B9}"/>
              </a:ext>
            </a:extLst>
          </p:cNvPr>
          <p:cNvPicPr>
            <a:picLocks noChangeAspect="1"/>
          </p:cNvPicPr>
          <p:nvPr/>
        </p:nvPicPr>
        <p:blipFill>
          <a:blip r:embed="rId2"/>
          <a:stretch>
            <a:fillRect/>
          </a:stretch>
        </p:blipFill>
        <p:spPr>
          <a:xfrm>
            <a:off x="1141423" y="467613"/>
            <a:ext cx="7039123" cy="5545356"/>
          </a:xfrm>
          <a:prstGeom prst="rect">
            <a:avLst/>
          </a:prstGeom>
        </p:spPr>
      </p:pic>
      <p:sp>
        <p:nvSpPr>
          <p:cNvPr id="9" name="TextBox 8">
            <a:extLst>
              <a:ext uri="{FF2B5EF4-FFF2-40B4-BE49-F238E27FC236}">
                <a16:creationId xmlns:a16="http://schemas.microsoft.com/office/drawing/2014/main" id="{1ACEA130-3DA6-4103-A7C8-0682F1CF0E5F}"/>
              </a:ext>
            </a:extLst>
          </p:cNvPr>
          <p:cNvSpPr txBox="1"/>
          <p:nvPr/>
        </p:nvSpPr>
        <p:spPr>
          <a:xfrm>
            <a:off x="170268" y="6128777"/>
            <a:ext cx="8765627" cy="307777"/>
          </a:xfrm>
          <a:prstGeom prst="rect">
            <a:avLst/>
          </a:prstGeom>
          <a:noFill/>
        </p:spPr>
        <p:txBody>
          <a:bodyPr wrap="square">
            <a:spAutoFit/>
          </a:bodyPr>
          <a:lstStyle/>
          <a:p>
            <a:r>
              <a:rPr lang="en-US" sz="1400" b="1" i="0" dirty="0">
                <a:effectLst/>
                <a:latin typeface="Open Sans"/>
              </a:rPr>
              <a:t> </a:t>
            </a:r>
            <a:r>
              <a:rPr lang="en-US" sz="1400" b="1" i="0" strike="noStrike" dirty="0">
                <a:effectLst/>
                <a:latin typeface="Open Sans"/>
              </a:rPr>
              <a:t>Product Backlog Refinement</a:t>
            </a:r>
            <a:r>
              <a:rPr lang="en-US" sz="1400" b="1" i="0" dirty="0">
                <a:effectLst/>
                <a:latin typeface="Open Sans"/>
              </a:rPr>
              <a:t> </a:t>
            </a:r>
            <a:r>
              <a:rPr lang="en-US" sz="1400" i="0" dirty="0">
                <a:effectLst/>
                <a:latin typeface="Open Sans"/>
              </a:rPr>
              <a:t>usually takes no more than </a:t>
            </a:r>
            <a:r>
              <a:rPr lang="en-US" sz="1400" b="1" i="0" u="sng" dirty="0">
                <a:effectLst/>
                <a:latin typeface="Open Sans"/>
              </a:rPr>
              <a:t>10% of the development team’s time</a:t>
            </a:r>
            <a:r>
              <a:rPr lang="en-US" sz="1400" i="0" dirty="0">
                <a:effectLst/>
                <a:latin typeface="Open Sans"/>
              </a:rPr>
              <a:t>.</a:t>
            </a:r>
            <a:endParaRPr lang="en-US" sz="1400" dirty="0"/>
          </a:p>
        </p:txBody>
      </p:sp>
    </p:spTree>
    <p:extLst>
      <p:ext uri="{BB962C8B-B14F-4D97-AF65-F5344CB8AC3E}">
        <p14:creationId xmlns:p14="http://schemas.microsoft.com/office/powerpoint/2010/main" val="30119256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867064-7986-4117-80DD-A54203EE1EA0}"/>
              </a:ext>
            </a:extLst>
          </p:cNvPr>
          <p:cNvPicPr>
            <a:picLocks noChangeAspect="1"/>
          </p:cNvPicPr>
          <p:nvPr/>
        </p:nvPicPr>
        <p:blipFill>
          <a:blip r:embed="rId2"/>
          <a:stretch>
            <a:fillRect/>
          </a:stretch>
        </p:blipFill>
        <p:spPr>
          <a:xfrm>
            <a:off x="636925" y="1380664"/>
            <a:ext cx="8065639" cy="4379505"/>
          </a:xfrm>
          <a:prstGeom prst="rect">
            <a:avLst/>
          </a:prstGeom>
        </p:spPr>
      </p:pic>
    </p:spTree>
    <p:extLst>
      <p:ext uri="{BB962C8B-B14F-4D97-AF65-F5344CB8AC3E}">
        <p14:creationId xmlns:p14="http://schemas.microsoft.com/office/powerpoint/2010/main" val="20742591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255AF0-3A99-4B73-AAF7-4AA49A503845}"/>
              </a:ext>
            </a:extLst>
          </p:cNvPr>
          <p:cNvPicPr>
            <a:picLocks noChangeAspect="1"/>
          </p:cNvPicPr>
          <p:nvPr/>
        </p:nvPicPr>
        <p:blipFill>
          <a:blip r:embed="rId2"/>
          <a:stretch>
            <a:fillRect/>
          </a:stretch>
        </p:blipFill>
        <p:spPr>
          <a:xfrm>
            <a:off x="138736" y="1387412"/>
            <a:ext cx="8551217" cy="3983601"/>
          </a:xfrm>
          <a:prstGeom prst="rect">
            <a:avLst/>
          </a:prstGeom>
        </p:spPr>
      </p:pic>
    </p:spTree>
    <p:extLst>
      <p:ext uri="{BB962C8B-B14F-4D97-AF65-F5344CB8AC3E}">
        <p14:creationId xmlns:p14="http://schemas.microsoft.com/office/powerpoint/2010/main" val="42394646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FCF959-3804-466A-94D5-14392E8D7E58}"/>
              </a:ext>
            </a:extLst>
          </p:cNvPr>
          <p:cNvPicPr>
            <a:picLocks noChangeAspect="1"/>
          </p:cNvPicPr>
          <p:nvPr/>
        </p:nvPicPr>
        <p:blipFill>
          <a:blip r:embed="rId2"/>
          <a:stretch>
            <a:fillRect/>
          </a:stretch>
        </p:blipFill>
        <p:spPr>
          <a:xfrm>
            <a:off x="554129" y="1116646"/>
            <a:ext cx="8035741" cy="4628307"/>
          </a:xfrm>
          <a:prstGeom prst="rect">
            <a:avLst/>
          </a:prstGeom>
        </p:spPr>
      </p:pic>
      <p:sp>
        <p:nvSpPr>
          <p:cNvPr id="8" name="TextBox 7">
            <a:extLst>
              <a:ext uri="{FF2B5EF4-FFF2-40B4-BE49-F238E27FC236}">
                <a16:creationId xmlns:a16="http://schemas.microsoft.com/office/drawing/2014/main" id="{4A107886-5E54-43DD-A8D8-18FAE9F3FFF4}"/>
              </a:ext>
            </a:extLst>
          </p:cNvPr>
          <p:cNvSpPr txBox="1"/>
          <p:nvPr/>
        </p:nvSpPr>
        <p:spPr>
          <a:xfrm>
            <a:off x="1008993" y="1456734"/>
            <a:ext cx="495649" cy="276999"/>
          </a:xfrm>
          <a:prstGeom prst="rect">
            <a:avLst/>
          </a:prstGeom>
          <a:noFill/>
        </p:spPr>
        <p:txBody>
          <a:bodyPr wrap="none" rtlCol="0">
            <a:spAutoFit/>
          </a:bodyPr>
          <a:lstStyle/>
          <a:p>
            <a:r>
              <a:rPr lang="en-US" sz="1200" b="1" dirty="0">
                <a:solidFill>
                  <a:srgbClr val="FF0000"/>
                </a:solidFill>
              </a:rPr>
              <a:t>Who</a:t>
            </a:r>
          </a:p>
        </p:txBody>
      </p:sp>
      <p:sp>
        <p:nvSpPr>
          <p:cNvPr id="10" name="TextBox 9">
            <a:extLst>
              <a:ext uri="{FF2B5EF4-FFF2-40B4-BE49-F238E27FC236}">
                <a16:creationId xmlns:a16="http://schemas.microsoft.com/office/drawing/2014/main" id="{AB501265-766B-4CD4-9472-1E806E341492}"/>
              </a:ext>
            </a:extLst>
          </p:cNvPr>
          <p:cNvSpPr txBox="1"/>
          <p:nvPr/>
        </p:nvSpPr>
        <p:spPr>
          <a:xfrm>
            <a:off x="2012731" y="1450190"/>
            <a:ext cx="546945" cy="276999"/>
          </a:xfrm>
          <a:prstGeom prst="rect">
            <a:avLst/>
          </a:prstGeom>
          <a:noFill/>
        </p:spPr>
        <p:txBody>
          <a:bodyPr wrap="none" rtlCol="0">
            <a:spAutoFit/>
          </a:bodyPr>
          <a:lstStyle/>
          <a:p>
            <a:r>
              <a:rPr lang="en-US" sz="1200" b="1" dirty="0">
                <a:solidFill>
                  <a:srgbClr val="FF0000"/>
                </a:solidFill>
              </a:rPr>
              <a:t>What</a:t>
            </a:r>
          </a:p>
        </p:txBody>
      </p:sp>
      <p:sp>
        <p:nvSpPr>
          <p:cNvPr id="12" name="TextBox 11">
            <a:extLst>
              <a:ext uri="{FF2B5EF4-FFF2-40B4-BE49-F238E27FC236}">
                <a16:creationId xmlns:a16="http://schemas.microsoft.com/office/drawing/2014/main" id="{92A58692-26C9-407B-915E-7800B917F09C}"/>
              </a:ext>
            </a:extLst>
          </p:cNvPr>
          <p:cNvSpPr txBox="1"/>
          <p:nvPr/>
        </p:nvSpPr>
        <p:spPr>
          <a:xfrm>
            <a:off x="1457785" y="2170387"/>
            <a:ext cx="489236" cy="276999"/>
          </a:xfrm>
          <a:prstGeom prst="rect">
            <a:avLst/>
          </a:prstGeom>
          <a:noFill/>
        </p:spPr>
        <p:txBody>
          <a:bodyPr wrap="none" rtlCol="0">
            <a:spAutoFit/>
          </a:bodyPr>
          <a:lstStyle/>
          <a:p>
            <a:r>
              <a:rPr lang="en-US" sz="1200" b="1" dirty="0">
                <a:solidFill>
                  <a:srgbClr val="FF0000"/>
                </a:solidFill>
              </a:rPr>
              <a:t>Why</a:t>
            </a:r>
          </a:p>
        </p:txBody>
      </p:sp>
      <p:sp>
        <p:nvSpPr>
          <p:cNvPr id="14" name="TextBox 13">
            <a:extLst>
              <a:ext uri="{FF2B5EF4-FFF2-40B4-BE49-F238E27FC236}">
                <a16:creationId xmlns:a16="http://schemas.microsoft.com/office/drawing/2014/main" id="{385E0ECF-5815-4AF5-A3EC-5A5A7161ED2D}"/>
              </a:ext>
            </a:extLst>
          </p:cNvPr>
          <p:cNvSpPr txBox="1"/>
          <p:nvPr/>
        </p:nvSpPr>
        <p:spPr>
          <a:xfrm>
            <a:off x="2891396" y="6027422"/>
            <a:ext cx="4572000" cy="461665"/>
          </a:xfrm>
          <a:prstGeom prst="rect">
            <a:avLst/>
          </a:prstGeom>
          <a:noFill/>
        </p:spPr>
        <p:txBody>
          <a:bodyPr wrap="square">
            <a:spAutoFit/>
          </a:bodyPr>
          <a:lstStyle/>
          <a:p>
            <a:pPr algn="ctr"/>
            <a:r>
              <a:rPr lang="en-US" sz="2400" b="0" dirty="0">
                <a:solidFill>
                  <a:srgbClr val="FF0000"/>
                </a:solidFill>
                <a:effectLst/>
                <a:latin typeface="interface"/>
              </a:rPr>
              <a:t>Sprint Backlog</a:t>
            </a:r>
          </a:p>
        </p:txBody>
      </p:sp>
    </p:spTree>
    <p:extLst>
      <p:ext uri="{BB962C8B-B14F-4D97-AF65-F5344CB8AC3E}">
        <p14:creationId xmlns:p14="http://schemas.microsoft.com/office/powerpoint/2010/main" val="17432240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Terminology (a)</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89261085"/>
              </p:ext>
            </p:extLst>
          </p:nvPr>
        </p:nvGraphicFramePr>
        <p:xfrm>
          <a:off x="457200" y="1809750"/>
          <a:ext cx="8229600" cy="4554431"/>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571500">
                <a:tc>
                  <a:txBody>
                    <a:bodyPr/>
                    <a:lstStyle/>
                    <a:p>
                      <a:r>
                        <a:rPr lang="en-US" dirty="0"/>
                        <a:t>Scrum term</a:t>
                      </a:r>
                    </a:p>
                  </a:txBody>
                  <a:tcPr/>
                </a:tc>
                <a:tc>
                  <a:txBody>
                    <a:bodyPr/>
                    <a:lstStyle/>
                    <a:p>
                      <a:r>
                        <a:rPr lang="en-US" dirty="0"/>
                        <a:t>Definition</a:t>
                      </a:r>
                    </a:p>
                  </a:txBody>
                  <a:tcPr/>
                </a:tc>
                <a:extLst>
                  <a:ext uri="{0D108BD9-81ED-4DB2-BD59-A6C34878D82A}">
                    <a16:rowId xmlns:a16="http://schemas.microsoft.com/office/drawing/2014/main" val="10000"/>
                  </a:ext>
                </a:extLst>
              </a:tr>
              <a:tr h="745863">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Development team</a:t>
                      </a:r>
                    </a:p>
                  </a:txBody>
                  <a:tcPr marL="68580" marR="68580" marT="0" marB="0"/>
                </a:tc>
                <a:tc>
                  <a:txBody>
                    <a:bodyPr/>
                    <a:lstStyle/>
                    <a:p>
                      <a:pPr indent="0" algn="just">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A self-organizing group of software developers, which should be no more than 7 people. They are responsible for developing the software and other essential project documents.</a:t>
                      </a:r>
                    </a:p>
                  </a:txBody>
                  <a:tcPr marL="68580" marR="68580" marT="0" marB="0"/>
                </a:tc>
                <a:extLst>
                  <a:ext uri="{0D108BD9-81ED-4DB2-BD59-A6C34878D82A}">
                    <a16:rowId xmlns:a16="http://schemas.microsoft.com/office/drawing/2014/main" val="10001"/>
                  </a:ext>
                </a:extLst>
              </a:tr>
              <a:tr h="827601">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Potentially shippable product increment</a:t>
                      </a:r>
                    </a:p>
                  </a:txBody>
                  <a:tcPr marL="68580" marR="68580" marT="0" marB="0"/>
                </a:tc>
                <a:tc>
                  <a:txBody>
                    <a:bodyPr/>
                    <a:lstStyle/>
                    <a:p>
                      <a:pPr indent="0" algn="just">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The software increment that is delivered from a sprint. The idea is that this should be ‘potentially shippable’ which means that it is in a finished state and no further work, such as testing, is needed to  incorporate it into the final product. In practice, this is not always achievable.</a:t>
                      </a:r>
                    </a:p>
                    <a:p>
                      <a:pPr indent="0" algn="just">
                        <a:spcAft>
                          <a:spcPts val="0"/>
                        </a:spcAft>
                        <a:tabLst>
                          <a:tab pos="342900" algn="l"/>
                          <a:tab pos="685800" algn="l"/>
                          <a:tab pos="1028700" algn="l"/>
                        </a:tabLst>
                      </a:pPr>
                      <a:endParaRPr lang="en-GB" sz="140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2"/>
                  </a:ext>
                </a:extLst>
              </a:tr>
              <a:tr h="827601">
                <a:tc>
                  <a:txBody>
                    <a:bodyPr/>
                    <a:lstStyle/>
                    <a:p>
                      <a:pPr indent="0" algn="l">
                        <a:spcAft>
                          <a:spcPts val="0"/>
                        </a:spcAft>
                        <a:tabLst>
                          <a:tab pos="342900" algn="l"/>
                          <a:tab pos="685800" algn="l"/>
                          <a:tab pos="1028700" algn="l"/>
                        </a:tabLst>
                      </a:pPr>
                      <a:r>
                        <a:rPr lang="en-GB" sz="1400" b="1" dirty="0">
                          <a:solidFill>
                            <a:srgbClr val="000000"/>
                          </a:solidFill>
                          <a:effectLst/>
                          <a:latin typeface="Arial"/>
                          <a:ea typeface="Times New Roman"/>
                          <a:cs typeface="Times New Roman"/>
                        </a:rPr>
                        <a:t>Product backlog</a:t>
                      </a:r>
                    </a:p>
                  </a:txBody>
                  <a:tcPr marL="68580" marR="68580" marT="0" marB="0"/>
                </a:tc>
                <a:tc>
                  <a:txBody>
                    <a:bodyPr/>
                    <a:lstStyle/>
                    <a:p>
                      <a:pPr indent="0" algn="just">
                        <a:spcAft>
                          <a:spcPts val="0"/>
                        </a:spcAft>
                        <a:tabLst>
                          <a:tab pos="342900" algn="l"/>
                          <a:tab pos="685800" algn="l"/>
                          <a:tab pos="1028700" algn="l"/>
                        </a:tabLst>
                      </a:pPr>
                      <a:r>
                        <a:rPr lang="en-GB" sz="1400" b="1" dirty="0">
                          <a:solidFill>
                            <a:srgbClr val="000000"/>
                          </a:solidFill>
                          <a:effectLst/>
                          <a:latin typeface="Arial"/>
                          <a:ea typeface="Times New Roman"/>
                          <a:cs typeface="Times New Roman"/>
                        </a:rPr>
                        <a:t>This is a list of ‘to do’ items which the Scrum team must tackle</a:t>
                      </a:r>
                      <a:r>
                        <a:rPr lang="en-GB" sz="1400" dirty="0">
                          <a:solidFill>
                            <a:srgbClr val="000000"/>
                          </a:solidFill>
                          <a:effectLst/>
                          <a:latin typeface="Arial"/>
                          <a:ea typeface="Times New Roman"/>
                          <a:cs typeface="Times New Roman"/>
                        </a:rPr>
                        <a:t>. They may be feature definitions for the software, software requirements, user stories or descriptions of supplementary tasks that are needed, such as architecture definition or user documentation.</a:t>
                      </a:r>
                    </a:p>
                    <a:p>
                      <a:pPr indent="0" algn="just">
                        <a:spcAft>
                          <a:spcPts val="0"/>
                        </a:spcAft>
                        <a:tabLst>
                          <a:tab pos="342900" algn="l"/>
                          <a:tab pos="685800" algn="l"/>
                          <a:tab pos="1028700" algn="l"/>
                        </a:tabLst>
                      </a:pPr>
                      <a:endParaRPr lang="en-GB" sz="140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3"/>
                  </a:ext>
                </a:extLst>
              </a:tr>
              <a:tr h="1103468">
                <a:tc>
                  <a:txBody>
                    <a:bodyPr/>
                    <a:lstStyle/>
                    <a:p>
                      <a:pPr indent="0" algn="l">
                        <a:spcAft>
                          <a:spcPts val="0"/>
                        </a:spcAft>
                        <a:tabLst>
                          <a:tab pos="342900" algn="l"/>
                          <a:tab pos="685800" algn="l"/>
                          <a:tab pos="1028700" algn="l"/>
                          <a:tab pos="1170305" algn="l"/>
                        </a:tabLst>
                      </a:pPr>
                      <a:r>
                        <a:rPr lang="en-GB" sz="1400" dirty="0">
                          <a:solidFill>
                            <a:srgbClr val="000000"/>
                          </a:solidFill>
                          <a:effectLst/>
                          <a:latin typeface="Arial"/>
                          <a:ea typeface="Times New Roman"/>
                          <a:cs typeface="Times New Roman"/>
                        </a:rPr>
                        <a:t>Product owner</a:t>
                      </a:r>
                    </a:p>
                  </a:txBody>
                  <a:tcPr marL="68580" marR="68580" marT="0" marB="0"/>
                </a:tc>
                <a:tc>
                  <a:txBody>
                    <a:bodyPr/>
                    <a:lstStyle/>
                    <a:p>
                      <a:pPr indent="0" algn="just">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An individual (or possibly a small group) whose job is to identify product features or requirements, prioritize these for development and continuously review the product backlog to ensure that the project continues to meet critical business needs. The Product Owner can be a customer but might also be a product manager in a software company or other stakeholder representative.</a:t>
                      </a:r>
                    </a:p>
                  </a:txBody>
                  <a:tcPr marL="68580" marR="68580" marT="0" marB="0"/>
                </a:tc>
                <a:extLst>
                  <a:ext uri="{0D108BD9-81ED-4DB2-BD59-A6C34878D82A}">
                    <a16:rowId xmlns:a16="http://schemas.microsoft.com/office/drawing/2014/main" val="10004"/>
                  </a:ext>
                </a:extLst>
              </a:tr>
            </a:tbl>
          </a:graphicData>
        </a:graphic>
      </p:graphicFrame>
      <p:sp>
        <p:nvSpPr>
          <p:cNvPr id="3" name="Date Placeholder 2"/>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97</a:t>
            </a:fld>
            <a:endParaRPr lang="en-US"/>
          </a:p>
        </p:txBody>
      </p:sp>
    </p:spTree>
    <p:extLst>
      <p:ext uri="{BB962C8B-B14F-4D97-AF65-F5344CB8AC3E}">
        <p14:creationId xmlns:p14="http://schemas.microsoft.com/office/powerpoint/2010/main" val="42798454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Terminology (b)</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7260699"/>
              </p:ext>
            </p:extLst>
          </p:nvPr>
        </p:nvGraphicFramePr>
        <p:xfrm>
          <a:off x="342900" y="1778000"/>
          <a:ext cx="8229600" cy="4445000"/>
        </p:xfrm>
        <a:graphic>
          <a:graphicData uri="http://schemas.openxmlformats.org/drawingml/2006/table">
            <a:tbl>
              <a:tblPr firstRow="1" bandRow="1">
                <a:tableStyleId>{5C22544A-7EE6-4342-B048-85BDC9FD1C3A}</a:tableStyleId>
              </a:tblPr>
              <a:tblGrid>
                <a:gridCol w="2324100">
                  <a:extLst>
                    <a:ext uri="{9D8B030D-6E8A-4147-A177-3AD203B41FA5}">
                      <a16:colId xmlns:a16="http://schemas.microsoft.com/office/drawing/2014/main" val="20000"/>
                    </a:ext>
                  </a:extLst>
                </a:gridCol>
                <a:gridCol w="5905500">
                  <a:extLst>
                    <a:ext uri="{9D8B030D-6E8A-4147-A177-3AD203B41FA5}">
                      <a16:colId xmlns:a16="http://schemas.microsoft.com/office/drawing/2014/main" val="20001"/>
                    </a:ext>
                  </a:extLst>
                </a:gridCol>
              </a:tblGrid>
              <a:tr h="370840">
                <a:tc>
                  <a:txBody>
                    <a:bodyPr/>
                    <a:lstStyle/>
                    <a:p>
                      <a:r>
                        <a:rPr lang="en-US" dirty="0"/>
                        <a:t>Scrum term</a:t>
                      </a:r>
                    </a:p>
                  </a:txBody>
                  <a:tcPr/>
                </a:tc>
                <a:tc>
                  <a:txBody>
                    <a:bodyPr/>
                    <a:lstStyle/>
                    <a:p>
                      <a:r>
                        <a:rPr lang="en-US" dirty="0"/>
                        <a:t>Definition</a:t>
                      </a:r>
                    </a:p>
                  </a:txBody>
                  <a:tcPr/>
                </a:tc>
                <a:extLst>
                  <a:ext uri="{0D108BD9-81ED-4DB2-BD59-A6C34878D82A}">
                    <a16:rowId xmlns:a16="http://schemas.microsoft.com/office/drawing/2014/main" val="10000"/>
                  </a:ext>
                </a:extLst>
              </a:tr>
              <a:tr h="370840">
                <a:tc>
                  <a:txBody>
                    <a:bodyPr/>
                    <a:lstStyle/>
                    <a:p>
                      <a:pPr indent="347345" algn="l">
                        <a:spcAft>
                          <a:spcPts val="600"/>
                        </a:spcAft>
                        <a:tabLst>
                          <a:tab pos="342900" algn="l"/>
                          <a:tab pos="685800" algn="l"/>
                          <a:tab pos="1028700" algn="l"/>
                        </a:tabLst>
                      </a:pPr>
                      <a:r>
                        <a:rPr lang="en-GB" sz="1400" baseline="0" dirty="0">
                          <a:solidFill>
                            <a:srgbClr val="000000"/>
                          </a:solidFill>
                          <a:effectLst/>
                          <a:latin typeface="Arial"/>
                          <a:ea typeface="Times New Roman"/>
                          <a:cs typeface="Times New Roman"/>
                        </a:rPr>
                        <a:t>Scrum</a:t>
                      </a:r>
                    </a:p>
                  </a:txBody>
                  <a:tcPr marL="68580" marR="68580" marT="0" marB="0"/>
                </a:tc>
                <a:tc>
                  <a:txBody>
                    <a:bodyPr/>
                    <a:lstStyle/>
                    <a:p>
                      <a:pPr indent="0" algn="l">
                        <a:spcAft>
                          <a:spcPts val="600"/>
                        </a:spcAft>
                        <a:tabLst>
                          <a:tab pos="342900" algn="l"/>
                          <a:tab pos="685800" algn="l"/>
                          <a:tab pos="1028700" algn="l"/>
                        </a:tabLst>
                      </a:pPr>
                      <a:r>
                        <a:rPr lang="en-GB" sz="1400" baseline="0" dirty="0">
                          <a:solidFill>
                            <a:srgbClr val="000000"/>
                          </a:solidFill>
                          <a:effectLst/>
                          <a:latin typeface="Arial"/>
                          <a:ea typeface="Times New Roman"/>
                          <a:cs typeface="Times New Roman"/>
                        </a:rPr>
                        <a:t>A daily meeting of the Scrum team that reviews progress and prioritizes work to be done that day. Ideally, this should be a short face-to-face meeting that includes the whole team.</a:t>
                      </a:r>
                    </a:p>
                    <a:p>
                      <a:pPr indent="0" algn="l">
                        <a:spcAft>
                          <a:spcPts val="60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1"/>
                  </a:ext>
                </a:extLst>
              </a:tr>
              <a:tr h="370840">
                <a:tc>
                  <a:txBody>
                    <a:bodyPr/>
                    <a:lstStyle/>
                    <a:p>
                      <a:pPr indent="347345" algn="l">
                        <a:spcAft>
                          <a:spcPts val="0"/>
                        </a:spcAft>
                        <a:tabLst>
                          <a:tab pos="342900" algn="l"/>
                          <a:tab pos="685800" algn="l"/>
                          <a:tab pos="1028700" algn="l"/>
                        </a:tabLst>
                      </a:pPr>
                      <a:r>
                        <a:rPr lang="en-GB" sz="1400" baseline="0" dirty="0" err="1">
                          <a:solidFill>
                            <a:srgbClr val="000000"/>
                          </a:solidFill>
                          <a:effectLst/>
                          <a:latin typeface="Arial"/>
                          <a:ea typeface="Times New Roman"/>
                          <a:cs typeface="Times New Roman"/>
                        </a:rPr>
                        <a:t>ScrumMaster</a:t>
                      </a:r>
                      <a:endParaRPr lang="en-GB" sz="1400" baseline="0" dirty="0">
                        <a:solidFill>
                          <a:srgbClr val="000000"/>
                        </a:solidFill>
                        <a:effectLst/>
                        <a:latin typeface="Arial"/>
                        <a:ea typeface="Times New Roman"/>
                        <a:cs typeface="Times New Roman"/>
                      </a:endParaRP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The </a:t>
                      </a:r>
                      <a:r>
                        <a:rPr lang="en-GB" sz="1400" baseline="0" dirty="0" err="1">
                          <a:solidFill>
                            <a:srgbClr val="000000"/>
                          </a:solidFill>
                          <a:effectLst/>
                          <a:latin typeface="Arial"/>
                          <a:ea typeface="Times New Roman"/>
                          <a:cs typeface="Times New Roman"/>
                        </a:rPr>
                        <a:t>ScrumMaster</a:t>
                      </a:r>
                      <a:r>
                        <a:rPr lang="en-GB" sz="1400" baseline="0" dirty="0">
                          <a:solidFill>
                            <a:srgbClr val="000000"/>
                          </a:solidFill>
                          <a:effectLst/>
                          <a:latin typeface="Arial"/>
                          <a:ea typeface="Times New Roman"/>
                          <a:cs typeface="Times New Roman"/>
                        </a:rPr>
                        <a:t> is responsible for ensuring that the Scrum process is followed and guides the team in the effective use of Scrum. He or she is responsible for interfacing with the rest of the company and for ensuring that the Scrum team is not diverted by outside interference. The Scrum developers are adamant that the </a:t>
                      </a:r>
                      <a:r>
                        <a:rPr lang="en-GB" sz="1400" baseline="0" dirty="0" err="1">
                          <a:solidFill>
                            <a:srgbClr val="000000"/>
                          </a:solidFill>
                          <a:effectLst/>
                          <a:latin typeface="Arial"/>
                          <a:ea typeface="Times New Roman"/>
                          <a:cs typeface="Times New Roman"/>
                        </a:rPr>
                        <a:t>ScrumMaster</a:t>
                      </a:r>
                      <a:r>
                        <a:rPr lang="en-GB" sz="1400" baseline="0" dirty="0">
                          <a:solidFill>
                            <a:srgbClr val="000000"/>
                          </a:solidFill>
                          <a:effectLst/>
                          <a:latin typeface="Arial"/>
                          <a:ea typeface="Times New Roman"/>
                          <a:cs typeface="Times New Roman"/>
                        </a:rPr>
                        <a:t> should not be thought of as a project manager. Others, however, may not always find it easy to see the difference.</a:t>
                      </a:r>
                    </a:p>
                    <a:p>
                      <a:pPr indent="0" algn="l">
                        <a:spcAft>
                          <a:spcPts val="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2"/>
                  </a:ext>
                </a:extLst>
              </a:tr>
              <a:tr h="370840">
                <a:tc>
                  <a:txBody>
                    <a:bodyPr/>
                    <a:lstStyle/>
                    <a:p>
                      <a:pPr indent="347345"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Sprint</a:t>
                      </a: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A development iteration. Sprints are usually 2-4 weeks long.</a:t>
                      </a:r>
                    </a:p>
                  </a:txBody>
                  <a:tcPr marL="68580" marR="68580" marT="0" marB="0"/>
                </a:tc>
                <a:extLst>
                  <a:ext uri="{0D108BD9-81ED-4DB2-BD59-A6C34878D82A}">
                    <a16:rowId xmlns:a16="http://schemas.microsoft.com/office/drawing/2014/main" val="10003"/>
                  </a:ext>
                </a:extLst>
              </a:tr>
              <a:tr h="370840">
                <a:tc>
                  <a:txBody>
                    <a:bodyPr/>
                    <a:lstStyle/>
                    <a:p>
                      <a:pPr indent="347345"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Velocity</a:t>
                      </a: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An estimate of how much product backlog effort that a team can cover in a single sprint.  Understanding a team’s velocity helps them estimate what can be covered in a sprint and provides a basis for measuring improving performance.</a:t>
                      </a:r>
                    </a:p>
                    <a:p>
                      <a:pPr indent="0" algn="l">
                        <a:spcAft>
                          <a:spcPts val="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4"/>
                  </a:ext>
                </a:extLst>
              </a:tr>
            </a:tbl>
          </a:graphicData>
        </a:graphic>
      </p:graphicFrame>
      <p:sp>
        <p:nvSpPr>
          <p:cNvPr id="3" name="Date Placeholder 2"/>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98</a:t>
            </a:fld>
            <a:endParaRPr lang="en-US"/>
          </a:p>
        </p:txBody>
      </p:sp>
    </p:spTree>
    <p:extLst>
      <p:ext uri="{BB962C8B-B14F-4D97-AF65-F5344CB8AC3E}">
        <p14:creationId xmlns:p14="http://schemas.microsoft.com/office/powerpoint/2010/main" val="18154012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93033CA-A8F4-4C82-BD7E-67A83FCC9A08}"/>
              </a:ext>
            </a:extLst>
          </p:cNvPr>
          <p:cNvSpPr>
            <a:spLocks noGrp="1"/>
          </p:cNvSpPr>
          <p:nvPr>
            <p:ph type="title"/>
          </p:nvPr>
        </p:nvSpPr>
        <p:spPr>
          <a:xfrm>
            <a:off x="857250" y="609600"/>
            <a:ext cx="7406640" cy="838200"/>
          </a:xfrm>
        </p:spPr>
        <p:txBody>
          <a:bodyPr/>
          <a:lstStyle/>
          <a:p>
            <a:r>
              <a:rPr lang="en-US" dirty="0"/>
              <a:t>Scrum Process Flow</a:t>
            </a:r>
          </a:p>
        </p:txBody>
      </p:sp>
      <p:sp>
        <p:nvSpPr>
          <p:cNvPr id="4" name="Date Placeholder 3">
            <a:extLst>
              <a:ext uri="{FF2B5EF4-FFF2-40B4-BE49-F238E27FC236}">
                <a16:creationId xmlns:a16="http://schemas.microsoft.com/office/drawing/2014/main" id="{025568A4-DA24-4CEA-B7C5-EE7F51268E90}"/>
              </a:ext>
            </a:extLst>
          </p:cNvPr>
          <p:cNvSpPr>
            <a:spLocks noGrp="1"/>
          </p:cNvSpPr>
          <p:nvPr>
            <p:ph type="dt" sz="half" idx="10"/>
          </p:nvPr>
        </p:nvSpPr>
        <p:spPr/>
        <p:txBody>
          <a:bodyPr/>
          <a:lstStyle/>
          <a:p>
            <a:pPr>
              <a:defRPr/>
            </a:pPr>
            <a:r>
              <a:rPr lang="en-GB"/>
              <a:t>30/10/2014</a:t>
            </a:r>
            <a:endParaRPr lang="en-US"/>
          </a:p>
        </p:txBody>
      </p:sp>
      <p:sp>
        <p:nvSpPr>
          <p:cNvPr id="5" name="Footer Placeholder 4">
            <a:extLst>
              <a:ext uri="{FF2B5EF4-FFF2-40B4-BE49-F238E27FC236}">
                <a16:creationId xmlns:a16="http://schemas.microsoft.com/office/drawing/2014/main" id="{06AC79BC-20B3-43F7-A545-C2DAFAA1C39F}"/>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id="{66FF010B-1495-494E-8ED1-38717CFBDCE1}"/>
              </a:ext>
            </a:extLst>
          </p:cNvPr>
          <p:cNvSpPr>
            <a:spLocks noGrp="1"/>
          </p:cNvSpPr>
          <p:nvPr>
            <p:ph type="sldNum" sz="quarter" idx="12"/>
          </p:nvPr>
        </p:nvSpPr>
        <p:spPr/>
        <p:txBody>
          <a:bodyPr/>
          <a:lstStyle/>
          <a:p>
            <a:pPr>
              <a:defRPr/>
            </a:pPr>
            <a:fld id="{EAB5BBF0-B782-3644-AFE1-10103AC25370}" type="slidenum">
              <a:rPr lang="en-US" smtClean="0"/>
              <a:pPr>
                <a:defRPr/>
              </a:pPr>
              <a:t>99</a:t>
            </a:fld>
            <a:endParaRPr lang="en-US"/>
          </a:p>
        </p:txBody>
      </p:sp>
      <p:pic>
        <p:nvPicPr>
          <p:cNvPr id="7" name="Picture 6">
            <a:extLst>
              <a:ext uri="{FF2B5EF4-FFF2-40B4-BE49-F238E27FC236}">
                <a16:creationId xmlns:a16="http://schemas.microsoft.com/office/drawing/2014/main" id="{6CEDC6BE-A4CC-4BE6-BF08-3DAC6F102A1B}"/>
              </a:ext>
            </a:extLst>
          </p:cNvPr>
          <p:cNvPicPr>
            <a:picLocks noChangeAspect="1"/>
          </p:cNvPicPr>
          <p:nvPr/>
        </p:nvPicPr>
        <p:blipFill rotWithShape="1">
          <a:blip r:embed="rId2"/>
          <a:srcRect t="11911"/>
          <a:stretch/>
        </p:blipFill>
        <p:spPr>
          <a:xfrm>
            <a:off x="728345" y="1447800"/>
            <a:ext cx="7664450" cy="4667664"/>
          </a:xfrm>
          <a:prstGeom prst="rect">
            <a:avLst/>
          </a:prstGeom>
        </p:spPr>
      </p:pic>
    </p:spTree>
    <p:extLst>
      <p:ext uri="{BB962C8B-B14F-4D97-AF65-F5344CB8AC3E}">
        <p14:creationId xmlns:p14="http://schemas.microsoft.com/office/powerpoint/2010/main" val="25282912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asis">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Basis</Template>
  <TotalTime>13492</TotalTime>
  <Words>9193</Words>
  <Application>Microsoft Office PowerPoint</Application>
  <PresentationFormat>On-screen Show (4:3)</PresentationFormat>
  <Paragraphs>1031</Paragraphs>
  <Slides>135</Slides>
  <Notes>1</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135</vt:i4>
      </vt:variant>
    </vt:vector>
  </HeadingPairs>
  <TitlesOfParts>
    <vt:vector size="148" baseType="lpstr">
      <vt:lpstr>Arial</vt:lpstr>
      <vt:lpstr>Arial</vt:lpstr>
      <vt:lpstr>Calibri</vt:lpstr>
      <vt:lpstr>Century Gothic</vt:lpstr>
      <vt:lpstr>Corbel</vt:lpstr>
      <vt:lpstr>Geomanist</vt:lpstr>
      <vt:lpstr>Helvetica</vt:lpstr>
      <vt:lpstr>interface</vt:lpstr>
      <vt:lpstr>Open Sans</vt:lpstr>
      <vt:lpstr>Roboto</vt:lpstr>
      <vt:lpstr>Times New Roman</vt:lpstr>
      <vt:lpstr>Wingdings</vt:lpstr>
      <vt:lpstr>Basis</vt:lpstr>
      <vt:lpstr>Chapter 3   Agile Software Development</vt:lpstr>
      <vt:lpstr>PowerPoint Presentation</vt:lpstr>
      <vt:lpstr>Previous Topics Covered </vt:lpstr>
      <vt:lpstr>Course Learning Outcomes</vt:lpstr>
      <vt:lpstr>Topics Covered</vt:lpstr>
      <vt:lpstr>Rapid Software Development</vt:lpstr>
      <vt:lpstr>PowerPoint Presentation</vt:lpstr>
      <vt:lpstr>Plan-Driven &amp; Agile Development</vt:lpstr>
      <vt:lpstr>Rapid Software Development</vt:lpstr>
      <vt:lpstr>What is “Agility”?</vt:lpstr>
      <vt:lpstr>PowerPoint Presentation</vt:lpstr>
      <vt:lpstr>PowerPoint Presentation</vt:lpstr>
      <vt:lpstr>PowerPoint Presentation</vt:lpstr>
      <vt:lpstr>Agile Development Process</vt:lpstr>
      <vt:lpstr>Agile Development Process</vt:lpstr>
      <vt:lpstr>Agile Development Characteristics</vt:lpstr>
      <vt:lpstr>Plan-driven and agile development</vt:lpstr>
      <vt:lpstr>Agile manifesto </vt:lpstr>
      <vt:lpstr>The Principles of Agile Methods </vt:lpstr>
      <vt:lpstr>PowerPoint Presentation</vt:lpstr>
      <vt:lpstr>PowerPoint Presentation</vt:lpstr>
      <vt:lpstr>Human Factors in Agile Development</vt:lpstr>
      <vt:lpstr>PowerPoint Presentation</vt:lpstr>
      <vt:lpstr>PowerPoint Presentation</vt:lpstr>
      <vt:lpstr>Agile Method Applicability</vt:lpstr>
      <vt:lpstr>PowerPoint Presentation</vt:lpstr>
      <vt:lpstr>Types of Agile Development Techniques</vt:lpstr>
      <vt:lpstr>Extreme Programming</vt:lpstr>
      <vt:lpstr>PowerPoint Presentation</vt:lpstr>
      <vt:lpstr>PowerPoint Presentation</vt:lpstr>
      <vt:lpstr>Extreme Programming</vt:lpstr>
      <vt:lpstr>The extreme programming release cycle </vt:lpstr>
      <vt:lpstr>PowerPoint Presentation</vt:lpstr>
      <vt:lpstr>Extreme programming practices (a) </vt:lpstr>
      <vt:lpstr>PowerPoint Presentation</vt:lpstr>
      <vt:lpstr>PowerPoint Presentation</vt:lpstr>
      <vt:lpstr>PowerPoint Presentation</vt:lpstr>
      <vt:lpstr>Extreme programming practices (b) : Class + Interface</vt:lpstr>
      <vt:lpstr>PowerPoint Presentation</vt:lpstr>
      <vt:lpstr>XP and Agile Principles</vt:lpstr>
      <vt:lpstr>Influential XP practices</vt:lpstr>
      <vt:lpstr>User stories for requirements</vt:lpstr>
      <vt:lpstr>User Story in a Nutshell</vt:lpstr>
      <vt:lpstr>User Story: Example</vt:lpstr>
      <vt:lpstr>User Story: Example (2)</vt:lpstr>
      <vt:lpstr>User Story: Example (3)</vt:lpstr>
      <vt:lpstr>User Story: Example (4)</vt:lpstr>
      <vt:lpstr>User Story: Advantages</vt:lpstr>
      <vt:lpstr>User Story: Disadvantages</vt:lpstr>
      <vt:lpstr>A ‘prescribing medication’ story </vt:lpstr>
      <vt:lpstr>Examples of task cards for prescribing medication </vt:lpstr>
      <vt:lpstr>User stories for requirements</vt:lpstr>
      <vt:lpstr>Refactoring</vt:lpstr>
      <vt:lpstr>Refactoring</vt:lpstr>
      <vt:lpstr>Examples of refactoring</vt:lpstr>
      <vt:lpstr>Test-first Development</vt:lpstr>
      <vt:lpstr>Test-driven development</vt:lpstr>
      <vt:lpstr>Test case description for dose checking </vt:lpstr>
      <vt:lpstr>PowerPoint Presentation</vt:lpstr>
      <vt:lpstr>Customer involvement</vt:lpstr>
      <vt:lpstr>Test automation</vt:lpstr>
      <vt:lpstr>Problems with test-first development</vt:lpstr>
      <vt:lpstr>Pair (Peer) programming</vt:lpstr>
      <vt:lpstr>Pair programming</vt:lpstr>
      <vt:lpstr>Extreme Programming (XP)</vt:lpstr>
      <vt:lpstr>Story 1</vt:lpstr>
      <vt:lpstr>Story X</vt:lpstr>
      <vt:lpstr>PowerPoint Presentation</vt:lpstr>
      <vt:lpstr>Review Questions</vt:lpstr>
      <vt:lpstr>Review Questions</vt:lpstr>
      <vt:lpstr>Review Questions</vt:lpstr>
      <vt:lpstr>Agile Project Management</vt:lpstr>
      <vt:lpstr>Agile project management</vt:lpstr>
      <vt:lpstr>What is Scrum?</vt:lpstr>
      <vt:lpstr>PowerPoint Presentation</vt:lpstr>
      <vt:lpstr>PowerPoint Presentation</vt:lpstr>
      <vt:lpstr>PowerPoint Presentation</vt:lpstr>
      <vt:lpstr>PowerPoint Presentation</vt:lpstr>
      <vt:lpstr>PowerPoint Presentation</vt:lpstr>
      <vt:lpstr>PowerPoint Presentation</vt:lpstr>
      <vt:lpstr>Features and Stories</vt:lpstr>
      <vt:lpstr>PowerPoint Presentation</vt:lpstr>
      <vt:lpstr>PowerPoint Presentation</vt:lpstr>
      <vt:lpstr>PowerPoint Presentation</vt:lpstr>
      <vt:lpstr>PowerPoint Presentation</vt:lpstr>
      <vt:lpstr>PowerPoint Presentation</vt:lpstr>
      <vt:lpstr>PowerPoint Presentation</vt:lpstr>
      <vt:lpstr>Scrum Master – Blockers &amp; Impediments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Scrum Terminology (a)</vt:lpstr>
      <vt:lpstr>Scrum Terminology (b)</vt:lpstr>
      <vt:lpstr>Scrum Process Flow</vt:lpstr>
      <vt:lpstr>Scrum Sprint Cycle</vt:lpstr>
      <vt:lpstr>PowerPoint Presentation</vt:lpstr>
      <vt:lpstr>The Scrum Sprint Cycle</vt:lpstr>
      <vt:lpstr>The Scrum Sprint Cycle</vt:lpstr>
      <vt:lpstr>The Scrum Sprint Cycle</vt:lpstr>
      <vt:lpstr>The Scrum Sprint Cycle</vt:lpstr>
      <vt:lpstr>The Scrum Sprint Cycle</vt:lpstr>
      <vt:lpstr>The Scrum Sprint Cycle</vt:lpstr>
      <vt:lpstr>Scrum Benefits</vt:lpstr>
      <vt:lpstr>Distributed Scrum</vt:lpstr>
      <vt:lpstr>PowerPoint Presentation</vt:lpstr>
      <vt:lpstr>PowerPoint Presentation</vt:lpstr>
      <vt:lpstr>XP vs. Scrum</vt:lpstr>
      <vt:lpstr>Scaling Agile Methods</vt:lpstr>
      <vt:lpstr>Scaling Agile Methods</vt:lpstr>
      <vt:lpstr>SCALING OUT AND SCALING UP</vt:lpstr>
      <vt:lpstr>Practical Problems With Agile Methods used in Large Systems(1)</vt:lpstr>
      <vt:lpstr>Contractual Issues (2)</vt:lpstr>
      <vt:lpstr>Agile methods and software maintenance (3)</vt:lpstr>
      <vt:lpstr>Agile Maintenance</vt:lpstr>
      <vt:lpstr>Agile and Plan-Driven methods(1)</vt:lpstr>
      <vt:lpstr>Agile Principles and Organizational Practice</vt:lpstr>
      <vt:lpstr>Agile Principles And Organizational Practice</vt:lpstr>
      <vt:lpstr>Agile And Plan-based Factors(2)</vt:lpstr>
      <vt:lpstr>System issues (3)</vt:lpstr>
      <vt:lpstr>People and  Development Teams (4)</vt:lpstr>
      <vt:lpstr>Organizational issues (5)</vt:lpstr>
      <vt:lpstr>Agile And Plan-based Factors(6)</vt:lpstr>
      <vt:lpstr>Agile methods for large systems</vt:lpstr>
      <vt:lpstr>Large system development</vt:lpstr>
      <vt:lpstr>Factors in large systems</vt:lpstr>
      <vt:lpstr>Scaling up to large systems</vt:lpstr>
      <vt:lpstr>Multi-team Scrum</vt:lpstr>
      <vt:lpstr>Agile Methods Across Organizations</vt:lpstr>
      <vt:lpstr>Key points</vt:lpstr>
      <vt:lpstr>Key points</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Windows User</cp:lastModifiedBy>
  <cp:revision>145</cp:revision>
  <dcterms:created xsi:type="dcterms:W3CDTF">2010-01-06T20:28:26Z</dcterms:created>
  <dcterms:modified xsi:type="dcterms:W3CDTF">2020-10-01T12:43:30Z</dcterms:modified>
</cp:coreProperties>
</file>